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4"/>
    <p:sldMasterId id="2147483679" r:id="rId5"/>
    <p:sldMasterId id="2147483698" r:id="rId6"/>
  </p:sldMasterIdLst>
  <p:sldIdLst>
    <p:sldId id="988" r:id="rId7"/>
    <p:sldId id="859" r:id="rId8"/>
    <p:sldId id="993" r:id="rId9"/>
    <p:sldId id="1007" r:id="rId10"/>
    <p:sldId id="860" r:id="rId11"/>
    <p:sldId id="994" r:id="rId12"/>
    <p:sldId id="938" r:id="rId13"/>
    <p:sldId id="995" r:id="rId14"/>
    <p:sldId id="933" r:id="rId15"/>
    <p:sldId id="935" r:id="rId16"/>
    <p:sldId id="972" r:id="rId17"/>
    <p:sldId id="996" r:id="rId18"/>
    <p:sldId id="889" r:id="rId19"/>
    <p:sldId id="998" r:id="rId20"/>
    <p:sldId id="989" r:id="rId21"/>
    <p:sldId id="999" r:id="rId22"/>
    <p:sldId id="983" r:id="rId23"/>
    <p:sldId id="1000" r:id="rId24"/>
    <p:sldId id="911" r:id="rId25"/>
    <p:sldId id="917" r:id="rId26"/>
    <p:sldId id="1002" r:id="rId27"/>
    <p:sldId id="1006" r:id="rId28"/>
    <p:sldId id="1005" r:id="rId29"/>
    <p:sldId id="991" r:id="rId30"/>
    <p:sldId id="992" r:id="rId31"/>
    <p:sldId id="1004" r:id="rId32"/>
    <p:sldId id="1003" r:id="rId33"/>
    <p:sldId id="282" r:id="rId34"/>
    <p:sldId id="281" r:id="rId35"/>
    <p:sldId id="286" r:id="rId36"/>
    <p:sldId id="283" r:id="rId37"/>
    <p:sldId id="285" r:id="rId38"/>
    <p:sldId id="284" r:id="rId39"/>
    <p:sldId id="1008" r:id="rId40"/>
    <p:sldId id="260" r:id="rId41"/>
    <p:sldId id="262" r:id="rId42"/>
    <p:sldId id="356" r:id="rId43"/>
    <p:sldId id="357" r:id="rId44"/>
    <p:sldId id="358" r:id="rId45"/>
    <p:sldId id="359" r:id="rId46"/>
    <p:sldId id="263" r:id="rId47"/>
    <p:sldId id="272" r:id="rId48"/>
    <p:sldId id="360" r:id="rId49"/>
    <p:sldId id="273" r:id="rId50"/>
    <p:sldId id="264" r:id="rId51"/>
    <p:sldId id="274" r:id="rId52"/>
    <p:sldId id="277" r:id="rId53"/>
    <p:sldId id="275" r:id="rId54"/>
    <p:sldId id="361" r:id="rId55"/>
    <p:sldId id="292" r:id="rId56"/>
    <p:sldId id="362" r:id="rId57"/>
    <p:sldId id="280" r:id="rId58"/>
    <p:sldId id="365" r:id="rId59"/>
    <p:sldId id="366" r:id="rId60"/>
    <p:sldId id="367" r:id="rId61"/>
    <p:sldId id="368" r:id="rId62"/>
    <p:sldId id="369" r:id="rId63"/>
    <p:sldId id="370" r:id="rId64"/>
    <p:sldId id="371" r:id="rId65"/>
    <p:sldId id="363" r:id="rId66"/>
    <p:sldId id="364" r:id="rId67"/>
    <p:sldId id="287" r:id="rId68"/>
    <p:sldId id="288" r:id="rId69"/>
    <p:sldId id="289" r:id="rId70"/>
    <p:sldId id="266" r:id="rId71"/>
    <p:sldId id="293" r:id="rId72"/>
    <p:sldId id="294" r:id="rId73"/>
    <p:sldId id="295" r:id="rId74"/>
    <p:sldId id="296" r:id="rId75"/>
    <p:sldId id="372" r:id="rId76"/>
    <p:sldId id="373" r:id="rId77"/>
    <p:sldId id="297" r:id="rId78"/>
    <p:sldId id="290" r:id="rId79"/>
    <p:sldId id="34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  <p:sldId id="307" r:id="rId90"/>
    <p:sldId id="317" r:id="rId91"/>
    <p:sldId id="308" r:id="rId92"/>
    <p:sldId id="318" r:id="rId93"/>
    <p:sldId id="309" r:id="rId94"/>
    <p:sldId id="311" r:id="rId95"/>
    <p:sldId id="312" r:id="rId96"/>
    <p:sldId id="313" r:id="rId97"/>
    <p:sldId id="314" r:id="rId98"/>
    <p:sldId id="316" r:id="rId99"/>
    <p:sldId id="315" r:id="rId100"/>
    <p:sldId id="267" r:id="rId101"/>
    <p:sldId id="319" r:id="rId102"/>
    <p:sldId id="324" r:id="rId103"/>
    <p:sldId id="321" r:id="rId104"/>
    <p:sldId id="322" r:id="rId105"/>
    <p:sldId id="323" r:id="rId106"/>
    <p:sldId id="320" r:id="rId107"/>
    <p:sldId id="328" r:id="rId108"/>
    <p:sldId id="325" r:id="rId109"/>
    <p:sldId id="326" r:id="rId110"/>
    <p:sldId id="327" r:id="rId111"/>
    <p:sldId id="268" r:id="rId112"/>
    <p:sldId id="342" r:id="rId113"/>
    <p:sldId id="348" r:id="rId114"/>
    <p:sldId id="349" r:id="rId115"/>
    <p:sldId id="329" r:id="rId116"/>
    <p:sldId id="346" r:id="rId117"/>
    <p:sldId id="269" r:id="rId118"/>
    <p:sldId id="337" r:id="rId119"/>
    <p:sldId id="338" r:id="rId120"/>
    <p:sldId id="339" r:id="rId121"/>
    <p:sldId id="340" r:id="rId122"/>
    <p:sldId id="341" r:id="rId123"/>
    <p:sldId id="330" r:id="rId124"/>
    <p:sldId id="331" r:id="rId125"/>
    <p:sldId id="335" r:id="rId126"/>
    <p:sldId id="332" r:id="rId127"/>
    <p:sldId id="336" r:id="rId128"/>
    <p:sldId id="334" r:id="rId129"/>
    <p:sldId id="270" r:id="rId130"/>
    <p:sldId id="350" r:id="rId131"/>
    <p:sldId id="354" r:id="rId132"/>
    <p:sldId id="355" r:id="rId133"/>
    <p:sldId id="351" r:id="rId134"/>
    <p:sldId id="271" r:id="rId135"/>
    <p:sldId id="352" r:id="rId136"/>
    <p:sldId id="353" r:id="rId137"/>
    <p:sldId id="1018" r:id="rId138"/>
    <p:sldId id="1009" r:id="rId139"/>
    <p:sldId id="1016" r:id="rId140"/>
    <p:sldId id="1010" r:id="rId141"/>
    <p:sldId id="1011" r:id="rId142"/>
    <p:sldId id="1012" r:id="rId143"/>
    <p:sldId id="1013" r:id="rId144"/>
    <p:sldId id="1014" r:id="rId145"/>
    <p:sldId id="1015" r:id="rId146"/>
    <p:sldId id="1017" r:id="rId147"/>
    <p:sldId id="1019" r:id="rId148"/>
    <p:sldId id="1020" r:id="rId149"/>
    <p:sldId id="1021" r:id="rId150"/>
    <p:sldId id="1022" r:id="rId151"/>
    <p:sldId id="1023" r:id="rId152"/>
    <p:sldId id="1024" r:id="rId153"/>
    <p:sldId id="1025" r:id="rId154"/>
    <p:sldId id="1026" r:id="rId155"/>
    <p:sldId id="1027" r:id="rId156"/>
    <p:sldId id="1028" r:id="rId157"/>
    <p:sldId id="1029" r:id="rId15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G. Machado" initials="DGM" lastIdx="1" clrIdx="0">
    <p:extLst>
      <p:ext uri="{19B8F6BF-5375-455C-9EA6-DF929625EA0E}">
        <p15:presenceInfo xmlns:p15="http://schemas.microsoft.com/office/powerpoint/2012/main" userId="S::denise.machado@laureate.com.br::8d9fd1ef-2013-42c4-a56d-2a31986e26a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A12"/>
    <a:srgbClr val="FEF7F1"/>
    <a:srgbClr val="083B83"/>
    <a:srgbClr val="23AF27"/>
    <a:srgbClr val="DA2607"/>
    <a:srgbClr val="235FAF"/>
    <a:srgbClr val="1B3B72"/>
    <a:srgbClr val="A6A6A6"/>
    <a:srgbClr val="9DC3E6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3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slide" Target="slides/slide132.xml"/><Relationship Id="rId154" Type="http://schemas.openxmlformats.org/officeDocument/2006/relationships/slide" Target="slides/slide148.xml"/><Relationship Id="rId159" Type="http://schemas.openxmlformats.org/officeDocument/2006/relationships/commentAuthors" Target="commentAuthor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presProps" Target="pres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ejaetico.com.br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619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0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37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096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íd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 userDrawn="1"/>
        </p:nvSpPr>
        <p:spPr>
          <a:xfrm>
            <a:off x="11512550" y="6464929"/>
            <a:ext cx="782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804A5568-B9F3-42B1-AA00-FE1BF7E31241}" type="slidenum">
              <a:rPr lang="pt-BR" sz="1400" smtClean="0">
                <a:solidFill>
                  <a:srgbClr val="585858"/>
                </a:solidFill>
                <a:latin typeface="Arial Narrow" panose="020B0606020202030204" pitchFamily="34" charset="0"/>
              </a:rPr>
              <a:pPr algn="ctr"/>
              <a:t>‹nº›</a:t>
            </a:fld>
            <a:endParaRPr lang="pt-BR" sz="1600" dirty="0">
              <a:solidFill>
                <a:srgbClr val="585858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Retângulo 8">
            <a:hlinkClick r:id="rId2"/>
          </p:cNvPr>
          <p:cNvSpPr/>
          <p:nvPr userDrawn="1"/>
        </p:nvSpPr>
        <p:spPr>
          <a:xfrm>
            <a:off x="7230786" y="6469774"/>
            <a:ext cx="353034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0"/>
          </p:nvPr>
        </p:nvSpPr>
        <p:spPr>
          <a:xfrm>
            <a:off x="335999" y="736601"/>
            <a:ext cx="11520000" cy="5474205"/>
          </a:xfrm>
          <a:prstGeom prst="rect">
            <a:avLst/>
          </a:prstGeom>
        </p:spPr>
        <p:txBody>
          <a:bodyPr/>
          <a:lstStyle>
            <a:lvl1pPr>
              <a:buClr>
                <a:srgbClr val="742871"/>
              </a:buCl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1pPr>
            <a:lvl2pPr>
              <a:buClr>
                <a:srgbClr val="742871"/>
              </a:buCl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2pPr>
            <a:lvl3pPr>
              <a:buClr>
                <a:srgbClr val="742871"/>
              </a:buCl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3pPr>
            <a:lvl4pPr>
              <a:buClr>
                <a:srgbClr val="742871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4pPr>
            <a:lvl5pPr>
              <a:buClr>
                <a:srgbClr val="742871"/>
              </a:buCl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1" name="Retângulo 10">
            <a:hlinkClick r:id="" action="ppaction://hlinkshowjump?jump=previousslide"/>
          </p:cNvPr>
          <p:cNvSpPr/>
          <p:nvPr userDrawn="1"/>
        </p:nvSpPr>
        <p:spPr>
          <a:xfrm>
            <a:off x="10761128" y="76200"/>
            <a:ext cx="499533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Retângulo 11">
            <a:hlinkClick r:id="" action="ppaction://hlinkshowjump?jump=nextslide"/>
          </p:cNvPr>
          <p:cNvSpPr/>
          <p:nvPr userDrawn="1"/>
        </p:nvSpPr>
        <p:spPr>
          <a:xfrm>
            <a:off x="11590867" y="76200"/>
            <a:ext cx="499533" cy="520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7" name="Retângulo Arredondado 2">
            <a:extLst>
              <a:ext uri="{FF2B5EF4-FFF2-40B4-BE49-F238E27FC236}">
                <a16:creationId xmlns:a16="http://schemas.microsoft.com/office/drawing/2014/main" id="{2BF5288E-DED0-47EA-8290-FBEEA7E300D3}"/>
              </a:ext>
            </a:extLst>
          </p:cNvPr>
          <p:cNvSpPr/>
          <p:nvPr userDrawn="1"/>
        </p:nvSpPr>
        <p:spPr>
          <a:xfrm>
            <a:off x="3592988" y="-42012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AA6EB86C-5A23-4532-B25F-DC316B9132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35" y="5901263"/>
            <a:ext cx="2639831" cy="6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28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9126971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Retângulo Arredondado 2">
            <a:extLst>
              <a:ext uri="{FF2B5EF4-FFF2-40B4-BE49-F238E27FC236}">
                <a16:creationId xmlns:a16="http://schemas.microsoft.com/office/drawing/2014/main" id="{E417F2B9-82F9-4737-BBEB-F98548EE9196}"/>
              </a:ext>
            </a:extLst>
          </p:cNvPr>
          <p:cNvSpPr/>
          <p:nvPr userDrawn="1"/>
        </p:nvSpPr>
        <p:spPr>
          <a:xfrm>
            <a:off x="3592988" y="-42012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1B3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8" name="Imagem 7" descr="Uma imagem contendo placa, escuro, jogador, desenho&#10;&#10;Descrição gerada automaticamente">
            <a:extLst>
              <a:ext uri="{FF2B5EF4-FFF2-40B4-BE49-F238E27FC236}">
                <a16:creationId xmlns:a16="http://schemas.microsoft.com/office/drawing/2014/main" id="{4A41A157-EEC1-4C82-AE36-B05C40619F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20" y="6152331"/>
            <a:ext cx="2880280" cy="7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51720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10267"/>
            <a:ext cx="10515600" cy="285326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8934"/>
            <a:ext cx="10515600" cy="150071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6484235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6684"/>
            <a:ext cx="5156200" cy="434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826684"/>
            <a:ext cx="5156200" cy="434974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765822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6185"/>
            <a:ext cx="10515600" cy="132503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40318" y="1680634"/>
            <a:ext cx="5158316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40318" y="2506133"/>
            <a:ext cx="5158316" cy="3683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0634"/>
            <a:ext cx="5183717" cy="825500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6133"/>
            <a:ext cx="5183717" cy="36830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647014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518861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12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87706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720134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717" y="988485"/>
            <a:ext cx="6172200" cy="4872567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927644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0651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6185"/>
            <a:ext cx="2628900" cy="581024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6185"/>
            <a:ext cx="7683500" cy="581024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084521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B3B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038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6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153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0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053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160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304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3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295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1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2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339505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965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90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588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06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5" name="Retângulo Arredondado 2">
            <a:extLst>
              <a:ext uri="{FF2B5EF4-FFF2-40B4-BE49-F238E27FC236}">
                <a16:creationId xmlns:a16="http://schemas.microsoft.com/office/drawing/2014/main" id="{49AA5FC1-BB24-4DFF-B030-A6283739FD44}"/>
              </a:ext>
            </a:extLst>
          </p:cNvPr>
          <p:cNvSpPr/>
          <p:nvPr userDrawn="1"/>
        </p:nvSpPr>
        <p:spPr>
          <a:xfrm>
            <a:off x="3592988" y="-42012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pt-BR">
              <a:solidFill>
                <a:prstClr val="white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B46C275-43BD-4B8A-81C3-D1D949FD29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35" y="5901263"/>
            <a:ext cx="2639831" cy="6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69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089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C8BBB-F80D-4FB5-ACD5-8C641C8F5B2E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582A-FEE7-4D6A-9BC9-392A0975FB1B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57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91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705" r:id="rId1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191DB-E7F9-4D9C-A1F2-2CA2936E5C1F}" type="datetimeFigureOut">
              <a:rPr lang="pt-BR" smtClean="0"/>
              <a:pPr/>
              <a:t>26/02/2021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6F714-D074-481C-977C-30874B1D8F09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37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 spd="slow">
    <p:push dir="u"/>
  </p:transition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133392A4-0B4F-49AE-8D09-18436B8F4D2A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26/02/2021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8A0CC4A9-14CE-4D78-933E-344A801D3FB5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7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2.png"/><Relationship Id="rId9" Type="http://schemas.openxmlformats.org/officeDocument/2006/relationships/image" Target="../media/image8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b.unifacs.br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biblioteca@unifg.edu.br" TargetMode="External"/><Relationship Id="rId5" Type="http://schemas.openxmlformats.org/officeDocument/2006/relationships/hyperlink" Target="https://biblioteca.unifg.edu.br/biblioteca/index.php" TargetMode="External"/><Relationship Id="rId4" Type="http://schemas.openxmlformats.org/officeDocument/2006/relationships/hyperlink" Target="https://unifg.edu.br/biblioteca/" TargetMode="Externa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mailto:embaixadorestudantil@unifg.edu.br" TargetMode="External"/><Relationship Id="rId7" Type="http://schemas.openxmlformats.org/officeDocument/2006/relationships/image" Target="../media/image24.png"/><Relationship Id="rId2" Type="http://schemas.openxmlformats.org/officeDocument/2006/relationships/hyperlink" Target="mailto:monitoria@unifg.edu.br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hyperlink" Target="https://unifg.edu.br/enade/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hyperlink" Target="https://unifg.edu.br/nap/" TargetMode="External"/><Relationship Id="rId7" Type="http://schemas.openxmlformats.org/officeDocument/2006/relationships/hyperlink" Target="https://unifg.edu.br/extensao/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unifg.edu.br/qualidade-academica/cpa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careiras@unifg.edu.br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unifg.edu.br/carreiras/" TargetMode="External"/><Relationship Id="rId10" Type="http://schemas.openxmlformats.org/officeDocument/2006/relationships/image" Target="../media/image28.png"/><Relationship Id="rId4" Type="http://schemas.openxmlformats.org/officeDocument/2006/relationships/hyperlink" Target="mailto:nap@unifg.edu.br" TargetMode="External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hyperlink" Target="mailto:caa@unifg.edu.br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aureate.filah.com.br/unifg/pages/agendamento/agendamento_filah.jsp?cdRegional=1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laureatebrasil.blackboard.com/bbcswebdav/institution/laureate/2020/nead/tutorial.html" TargetMode="External"/><Relationship Id="rId10" Type="http://schemas.openxmlformats.org/officeDocument/2006/relationships/hyperlink" Target="mailto:nead@unifg.edu.br" TargetMode="External"/><Relationship Id="rId4" Type="http://schemas.openxmlformats.org/officeDocument/2006/relationships/image" Target="../media/image32.svg"/><Relationship Id="rId9" Type="http://schemas.openxmlformats.org/officeDocument/2006/relationships/hyperlink" Target="https://unifg.edu.br/nac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hyperlink" Target="https://forms.office.com/Pages/ResponsePage.aspx?id=nqplKssl7kiFm3JpfMgFXMKAf2Y3wXlGpsE1ytzKEPpUMzcxTjRYQ1NMT0Q4REpUNUlDTTgyTUpGTSQlQCN0PWcu" TargetMode="Externa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50.pn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50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50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50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6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7.png"/><Relationship Id="rId4" Type="http://schemas.openxmlformats.org/officeDocument/2006/relationships/image" Target="../media/image60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7290A0-307C-4288-908A-EE3569E3EB82}"/>
              </a:ext>
            </a:extLst>
          </p:cNvPr>
          <p:cNvSpPr/>
          <p:nvPr/>
        </p:nvSpPr>
        <p:spPr>
          <a:xfrm>
            <a:off x="955430" y="2131290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Sejam bem-vindos!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45065" y="3382712"/>
            <a:ext cx="10701867" cy="124733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9DC3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CCO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CÁLCULO APLICADO – UMA VARIÁVEL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EB861A83-9EBF-5645-ABBC-A036EB3BB4CA}"/>
              </a:ext>
            </a:extLst>
          </p:cNvPr>
          <p:cNvSpPr/>
          <p:nvPr/>
        </p:nvSpPr>
        <p:spPr>
          <a:xfrm>
            <a:off x="1015957" y="1720840"/>
            <a:ext cx="1016008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buClr>
                <a:srgbClr val="000000"/>
              </a:buClr>
            </a:pPr>
            <a:r>
              <a:rPr lang="pt-BR" sz="2100" dirty="0"/>
              <a:t>As estratégias </a:t>
            </a:r>
            <a:r>
              <a:rPr lang="pt-BR" sz="2100" b="1" dirty="0"/>
              <a:t>METACOGNITIVAS</a:t>
            </a:r>
            <a:r>
              <a:rPr lang="pt-BR" sz="2100" dirty="0"/>
              <a:t> integram o desenvolvimento de competências que implicam não somente a assimilação de novos conteúdos, mas principalmente a </a:t>
            </a:r>
            <a:r>
              <a:rPr lang="pt-BR" sz="2100" b="1" dirty="0"/>
              <a:t>TOMADA DE CONSCIÊNCIA</a:t>
            </a:r>
            <a:r>
              <a:rPr lang="pt-BR" sz="2100" dirty="0"/>
              <a:t>, da </a:t>
            </a:r>
            <a:r>
              <a:rPr lang="pt-BR" sz="2100" b="1" dirty="0"/>
              <a:t>AUTOANÁLISE</a:t>
            </a:r>
            <a:r>
              <a:rPr lang="pt-BR" sz="2100" dirty="0"/>
              <a:t> e do </a:t>
            </a:r>
            <a:r>
              <a:rPr lang="pt-BR" sz="2100" b="1" dirty="0"/>
              <a:t>AUTOJULGAMENTO DOS PROCESSOS COGNITIVOS</a:t>
            </a:r>
            <a:r>
              <a:rPr lang="pt-BR" sz="2100" dirty="0"/>
              <a:t>, por meio dos quais o estudante pode decidir como melhor realizar atividades ou alicerçar novas aprendizagens.</a:t>
            </a:r>
            <a:endParaRPr lang="pt-BR" sz="2100" kern="0" dirty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 pitchFamily="34" charset="0"/>
              <a:cs typeface="Arial"/>
              <a:sym typeface="Arial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2EB93BA-677C-B44A-9876-B7DCCF846ABC}"/>
              </a:ext>
            </a:extLst>
          </p:cNvPr>
          <p:cNvSpPr/>
          <p:nvPr/>
        </p:nvSpPr>
        <p:spPr>
          <a:xfrm>
            <a:off x="5682520" y="147627"/>
            <a:ext cx="64009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AUTOAVALIAÇÃO</a:t>
            </a:r>
          </a:p>
        </p:txBody>
      </p:sp>
    </p:spTree>
    <p:extLst>
      <p:ext uri="{BB962C8B-B14F-4D97-AF65-F5344CB8AC3E}">
        <p14:creationId xmlns:p14="http://schemas.microsoft.com/office/powerpoint/2010/main" val="30882980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805979" y="2079089"/>
            <a:ext cx="8712120" cy="4131717"/>
            <a:chOff x="281979" y="2079088"/>
            <a:chExt cx="8712120" cy="41317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9" y="2245994"/>
              <a:ext cx="8640000" cy="3797904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4586990" y="2079088"/>
              <a:ext cx="4407109" cy="413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4299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9" y="2245994"/>
            <a:ext cx="8640000" cy="37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4615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9" y="2245994"/>
            <a:ext cx="8640000" cy="37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1813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9" y="2245994"/>
            <a:ext cx="8640000" cy="37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63184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9" y="2245994"/>
            <a:ext cx="8640000" cy="37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6625390" y="5590804"/>
                <a:ext cx="1211870" cy="51860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90" y="5590804"/>
                <a:ext cx="1211870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9953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979" y="2245994"/>
            <a:ext cx="8640000" cy="3797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&lt;360°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9" y="5782246"/>
                <a:ext cx="1731243" cy="276999"/>
              </a:xfrm>
              <a:prstGeom prst="rect">
                <a:avLst/>
              </a:prstGeom>
              <a:blipFill>
                <a:blip r:embed="rId6"/>
                <a:stretch>
                  <a:fillRect l="-2465" r="-3169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90" y="2278067"/>
                <a:ext cx="1083630" cy="4706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064" y="2278067"/>
                <a:ext cx="1069908" cy="4706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6625390" y="5590804"/>
                <a:ext cx="1211870" cy="51860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390" y="5590804"/>
                <a:ext cx="1211870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9040978" y="5590804"/>
                <a:ext cx="1340110" cy="51860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pt-BR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978" y="5590804"/>
                <a:ext cx="1340110" cy="51860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5964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944556"/>
            <a:ext cx="4140119" cy="403583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12" name="Retângulo 11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745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944556"/>
            <a:ext cx="4140119" cy="4035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08" y="4371648"/>
            <a:ext cx="4320000" cy="4452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12" name="Retângulo 11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942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944556"/>
            <a:ext cx="4140119" cy="4035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08" y="4371648"/>
            <a:ext cx="4320000" cy="44526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12" name="Retângulo 11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040" y="5023868"/>
            <a:ext cx="4361553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368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944556"/>
            <a:ext cx="4140119" cy="403583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008" y="4371648"/>
            <a:ext cx="4320000" cy="44526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1008" y="5706717"/>
            <a:ext cx="4320000" cy="39935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12" name="Retângulo 11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040" y="5023868"/>
            <a:ext cx="4361553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9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5682520" y="147627"/>
            <a:ext cx="640093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AUTOAVALIAÇÃO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8EEA1E7-A439-B546-8657-970E01EB5972}"/>
              </a:ext>
            </a:extLst>
          </p:cNvPr>
          <p:cNvSpPr txBox="1"/>
          <p:nvPr/>
        </p:nvSpPr>
        <p:spPr>
          <a:xfrm>
            <a:off x="511708" y="4599541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52396B8-0174-354C-8DD5-3953499080E6}"/>
              </a:ext>
            </a:extLst>
          </p:cNvPr>
          <p:cNvSpPr txBox="1"/>
          <p:nvPr/>
        </p:nvSpPr>
        <p:spPr>
          <a:xfrm>
            <a:off x="561059" y="5466821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pic>
        <p:nvPicPr>
          <p:cNvPr id="4" name="Imagem 3" descr="Imagem em preto e branco com texto preto sobre fundo branco&#10;&#10;Descrição gerada automaticamente">
            <a:extLst>
              <a:ext uri="{FF2B5EF4-FFF2-40B4-BE49-F238E27FC236}">
                <a16:creationId xmlns:a16="http://schemas.microsoft.com/office/drawing/2014/main" id="{D05E1063-737F-6643-B3A6-0F9A4F88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83" y="583297"/>
            <a:ext cx="6253669" cy="6127076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046E9F25-5D63-3E4F-89AC-50A3F23E4ED2}"/>
              </a:ext>
            </a:extLst>
          </p:cNvPr>
          <p:cNvSpPr txBox="1"/>
          <p:nvPr/>
        </p:nvSpPr>
        <p:spPr>
          <a:xfrm>
            <a:off x="7099481" y="2862005"/>
            <a:ext cx="46665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Atenção!!!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Todos os critérios possuem uma valoração. Analise os critérios antes de realizar sua autoavaliação.</a:t>
            </a:r>
          </a:p>
        </p:txBody>
      </p:sp>
    </p:spTree>
    <p:extLst>
      <p:ext uri="{BB962C8B-B14F-4D97-AF65-F5344CB8AC3E}">
        <p14:creationId xmlns:p14="http://schemas.microsoft.com/office/powerpoint/2010/main" val="20509822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3" name="Retângulo 2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  <p:sp>
        <p:nvSpPr>
          <p:cNvPr id="11" name="Retângulo 10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775999" y="2015118"/>
            <a:ext cx="8640000" cy="3811028"/>
            <a:chOff x="251999" y="2015118"/>
            <a:chExt cx="8640000" cy="3811028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999" y="2109782"/>
              <a:ext cx="8640000" cy="3716364"/>
            </a:xfrm>
            <a:prstGeom prst="rect">
              <a:avLst/>
            </a:prstGeom>
          </p:spPr>
        </p:pic>
        <p:sp>
          <p:nvSpPr>
            <p:cNvPr id="12" name="Retângulo 11"/>
            <p:cNvSpPr/>
            <p:nvPr/>
          </p:nvSpPr>
          <p:spPr>
            <a:xfrm>
              <a:off x="4886793" y="2015118"/>
              <a:ext cx="4005206" cy="3811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201782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5999" y="1615008"/>
            <a:ext cx="8640000" cy="400110"/>
            <a:chOff x="251999" y="1344810"/>
            <a:chExt cx="8640000" cy="400110"/>
          </a:xfrm>
        </p:grpSpPr>
        <p:sp>
          <p:nvSpPr>
            <p:cNvPr id="3" name="Retângulo 2"/>
            <p:cNvSpPr/>
            <p:nvPr/>
          </p:nvSpPr>
          <p:spPr>
            <a:xfrm>
              <a:off x="251999" y="1344810"/>
              <a:ext cx="8640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No ciclo trigonométrico, seja a, com 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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90°, a medida do arco      .</a:t>
              </a: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3590" y="1356753"/>
              <a:ext cx="323722" cy="288000"/>
            </a:xfrm>
            <a:prstGeom prst="rect">
              <a:avLst/>
            </a:prstGeom>
          </p:spPr>
        </p:pic>
      </p:grp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99" y="2109782"/>
            <a:ext cx="8640000" cy="371636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</a:t>
            </a:r>
          </a:p>
        </p:txBody>
      </p:sp>
    </p:spTree>
    <p:extLst>
      <p:ext uri="{BB962C8B-B14F-4D97-AF65-F5344CB8AC3E}">
        <p14:creationId xmlns:p14="http://schemas.microsoft.com/office/powerpoint/2010/main" val="37892687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</p:spTree>
    <p:extLst>
      <p:ext uri="{BB962C8B-B14F-4D97-AF65-F5344CB8AC3E}">
        <p14:creationId xmlns:p14="http://schemas.microsoft.com/office/powerpoint/2010/main" val="24116388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MC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MC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23580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MC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MC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OC</m:t>
                              </m:r>
                              <m:r>
                                <m:rPr>
                                  <m:nor/>
                                </m:rPr>
                                <a:rPr lang="pt-BR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OC</m:t>
                          </m:r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8719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MC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MC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OC</m:t>
                              </m:r>
                              <m:r>
                                <m:rPr>
                                  <m:nor/>
                                </m:rPr>
                                <a:rPr lang="pt-BR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OC</m:t>
                          </m:r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775999" y="4212735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MC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OB e BM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OC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775999" y="3763291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Observe que: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932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MC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MC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OC</m:t>
                              </m:r>
                              <m:r>
                                <m:rPr>
                                  <m:nor/>
                                </m:rPr>
                                <a:rPr lang="pt-BR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OC</m:t>
                          </m:r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775999" y="4212735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MC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OB e BM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OC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775999" y="3763291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Observe que: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767820" y="5020752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Assim: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775998" y="5590139"/>
                <a:ext cx="1981536" cy="33855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OB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998" y="5590139"/>
                <a:ext cx="1981536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36176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07" y="2044059"/>
            <a:ext cx="3914775" cy="38385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776000" y="1361938"/>
            <a:ext cx="4312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triângulo retângulo OCM,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MC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MC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1854487"/>
                <a:ext cx="2478864" cy="648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de-DE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OC</m:t>
                              </m:r>
                              <m:r>
                                <m:rPr>
                                  <m:nor/>
                                </m:rPr>
                                <a:rPr lang="pt-BR" sz="2200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Trebuchet MS" panose="020B0603020202020204" pitchFamily="34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OC</m:t>
                          </m:r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155" y="2672551"/>
                <a:ext cx="2587118" cy="648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ângulo 9"/>
          <p:cNvSpPr/>
          <p:nvPr/>
        </p:nvSpPr>
        <p:spPr>
          <a:xfrm>
            <a:off x="1775999" y="4212735"/>
            <a:ext cx="2366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MC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OB e BM 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OC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775999" y="3763291"/>
            <a:ext cx="1701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Observe que: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767820" y="5020752"/>
            <a:ext cx="9252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Assim: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1775998" y="5590139"/>
                <a:ext cx="1981536" cy="33855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OB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998" y="5590139"/>
                <a:ext cx="1981536" cy="338554"/>
              </a:xfrm>
              <a:prstGeom prst="rect">
                <a:avLst/>
              </a:prstGeom>
              <a:blipFill>
                <a:blip r:embed="rId5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4297941" y="5590139"/>
                <a:ext cx="1979360" cy="33855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</m:e>
                          </m:d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de-DE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OC</m:t>
                          </m:r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941" y="5590139"/>
                <a:ext cx="1979360" cy="338554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6129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</p:spTree>
    <p:extLst>
      <p:ext uri="{BB962C8B-B14F-4D97-AF65-F5344CB8AC3E}">
        <p14:creationId xmlns:p14="http://schemas.microsoft.com/office/powerpoint/2010/main" val="24573738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pic>
        <p:nvPicPr>
          <p:cNvPr id="6" name="Imagem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4" y="4359736"/>
            <a:ext cx="8684970" cy="172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  <p:sp>
        <p:nvSpPr>
          <p:cNvPr id="8" name="Retângulo 7"/>
          <p:cNvSpPr/>
          <p:nvPr/>
        </p:nvSpPr>
        <p:spPr>
          <a:xfrm>
            <a:off x="2303490" y="4781863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2305988" y="5133795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300992" y="5454138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303490" y="5791080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5229070" y="4766873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231568" y="5118805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26572" y="54569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229070" y="577887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8004742" y="4784363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007240" y="5106315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002244" y="54594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004742" y="579636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57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 avaliações... </a:t>
            </a:r>
          </a:p>
        </p:txBody>
      </p:sp>
    </p:spTree>
    <p:extLst>
      <p:ext uri="{BB962C8B-B14F-4D97-AF65-F5344CB8AC3E}">
        <p14:creationId xmlns:p14="http://schemas.microsoft.com/office/powerpoint/2010/main" val="7101701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pic>
        <p:nvPicPr>
          <p:cNvPr id="6" name="Imagem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4" y="4359736"/>
            <a:ext cx="8684970" cy="172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  <p:sp>
        <p:nvSpPr>
          <p:cNvPr id="9" name="Retângulo 8"/>
          <p:cNvSpPr/>
          <p:nvPr/>
        </p:nvSpPr>
        <p:spPr>
          <a:xfrm>
            <a:off x="2305988" y="5133795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300992" y="5454138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303490" y="5791080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5231568" y="5118805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26572" y="54569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229070" y="577887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007240" y="5106315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002244" y="54594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004742" y="579636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2786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pic>
        <p:nvPicPr>
          <p:cNvPr id="6" name="Imagem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4" y="4359736"/>
            <a:ext cx="8684970" cy="172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2300992" y="5454138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2303490" y="5791080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226572" y="54569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229070" y="577887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8002244" y="5459426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004742" y="579636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95326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pic>
        <p:nvPicPr>
          <p:cNvPr id="6" name="Imagem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4" y="4359736"/>
            <a:ext cx="8684970" cy="172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303490" y="5791080"/>
            <a:ext cx="1978701" cy="209863"/>
          </a:xfrm>
          <a:prstGeom prst="rect">
            <a:avLst/>
          </a:prstGeom>
          <a:solidFill>
            <a:srgbClr val="D9DADA"/>
          </a:solidFill>
          <a:ln>
            <a:solidFill>
              <a:srgbClr val="D9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5229070" y="577887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8004742" y="5796368"/>
            <a:ext cx="1978701" cy="20986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8056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Seno e cosseno de um arco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 e cosseno em outros quadrantes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" r="-673"/>
          <a:stretch/>
        </p:blipFill>
        <p:spPr>
          <a:xfrm>
            <a:off x="1735046" y="2169737"/>
            <a:ext cx="8766876" cy="1954522"/>
          </a:xfrm>
          <a:prstGeom prst="rect">
            <a:avLst/>
          </a:prstGeom>
        </p:spPr>
      </p:pic>
      <p:pic>
        <p:nvPicPr>
          <p:cNvPr id="6" name="Imagem 5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08544" y="4359736"/>
            <a:ext cx="8684970" cy="1728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731029" y="1672869"/>
            <a:ext cx="864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Deslocamento do ponto M ao longo da circunferência trigonométrica.</a:t>
            </a:r>
          </a:p>
        </p:txBody>
      </p:sp>
    </p:spTree>
    <p:extLst>
      <p:ext uri="{BB962C8B-B14F-4D97-AF65-F5344CB8AC3E}">
        <p14:creationId xmlns:p14="http://schemas.microsoft.com/office/powerpoint/2010/main" val="30490610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603569"/>
            <a:ext cx="66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Sendo a um arco do primeiro quadrante, temos: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83" y="2375497"/>
            <a:ext cx="8165632" cy="34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9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603569"/>
            <a:ext cx="66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Sendo a um arco do primeiro quadrante, temos: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87" y="2003679"/>
            <a:ext cx="5896625" cy="25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46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603569"/>
            <a:ext cx="66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Sendo a um arco do primeiro quadrante, temos: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87" y="2003679"/>
            <a:ext cx="5896625" cy="250108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58938" y="4628642"/>
            <a:ext cx="43408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(180°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(180°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(360°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(2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82591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603569"/>
            <a:ext cx="66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Sendo a um arco do primeiro quadrante, temos: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87" y="2003679"/>
            <a:ext cx="5896625" cy="250108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658938" y="4628642"/>
            <a:ext cx="43408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(180°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(180°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(360°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(2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</p:txBody>
      </p:sp>
      <p:sp>
        <p:nvSpPr>
          <p:cNvPr id="7" name="Retângulo 6"/>
          <p:cNvSpPr/>
          <p:nvPr/>
        </p:nvSpPr>
        <p:spPr>
          <a:xfrm>
            <a:off x="6336632" y="4644125"/>
            <a:ext cx="4196432" cy="1273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(180°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(180°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  <a:p>
            <a:pPr>
              <a:lnSpc>
                <a:spcPts val="32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(360°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(2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12567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Simetrias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603569"/>
            <a:ext cx="66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 ainda: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2494964" y="2206657"/>
                <a:ext cx="2608793" cy="2703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 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sen 0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0</a:t>
                </a:r>
              </a:p>
              <a:p>
                <a:pPr>
                  <a:lnSpc>
                    <a:spcPts val="4200"/>
                  </a:lnSpc>
                </a:pP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90°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pt-BR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1</a:t>
                </a:r>
              </a:p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 180°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sen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0</a:t>
                </a:r>
              </a:p>
              <a:p>
                <a:pPr>
                  <a:lnSpc>
                    <a:spcPts val="4200"/>
                  </a:lnSpc>
                </a:pP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270°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1</a:t>
                </a:r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 360°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sen 2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0</a:t>
                </a:r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964" y="2206657"/>
                <a:ext cx="2608793" cy="2703112"/>
              </a:xfrm>
              <a:prstGeom prst="rect">
                <a:avLst/>
              </a:prstGeom>
              <a:blipFill>
                <a:blip r:embed="rId2"/>
                <a:stretch>
                  <a:fillRect l="-1869" b="-27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7100471" y="2206657"/>
                <a:ext cx="2608793" cy="2785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cos 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0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1</a:t>
                </a:r>
              </a:p>
              <a:p>
                <a:pPr>
                  <a:lnSpc>
                    <a:spcPts val="4200"/>
                  </a:lnSpc>
                </a:pP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cos 90°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pt-BR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pt-BR" sz="24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0</a:t>
                </a:r>
              </a:p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cos 180°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1</a:t>
                </a:r>
                <a:endParaRPr lang="fi-FI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>
                  <a:lnSpc>
                    <a:spcPts val="4200"/>
                  </a:lnSpc>
                </a:pP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cos 270°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pt-BR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o</a:t>
                </a:r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  <a:p>
                <a:pPr>
                  <a:lnSpc>
                    <a:spcPts val="4200"/>
                  </a:lnSpc>
                </a:pP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cos 360°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2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fi-FI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1</a:t>
                </a:r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471" y="2206657"/>
                <a:ext cx="2608793" cy="2785378"/>
              </a:xfrm>
              <a:prstGeom prst="rect">
                <a:avLst/>
              </a:prstGeom>
              <a:blipFill>
                <a:blip r:embed="rId3"/>
                <a:stretch>
                  <a:fillRect l="-21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2729260" y="5192575"/>
            <a:ext cx="21402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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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1 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7334767" y="5192575"/>
            <a:ext cx="21402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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cos (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</a:t>
            </a:r>
            <a:r>
              <a:rPr lang="el-G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1 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2274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Relação fundamental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2624" y="1570500"/>
            <a:ext cx="4286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); OB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e AO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</a:p>
        </p:txBody>
      </p:sp>
    </p:spTree>
    <p:extLst>
      <p:ext uri="{BB962C8B-B14F-4D97-AF65-F5344CB8AC3E}">
        <p14:creationId xmlns:p14="http://schemas.microsoft.com/office/powerpoint/2010/main" val="170783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872116" y="0"/>
            <a:ext cx="421740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AVALIAÇÕES</a:t>
            </a:r>
          </a:p>
        </p:txBody>
      </p:sp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587EFF81-524A-431E-BDFC-6305397F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77076"/>
              </p:ext>
            </p:extLst>
          </p:nvPr>
        </p:nvGraphicFramePr>
        <p:xfrm>
          <a:off x="2161497" y="2362311"/>
          <a:ext cx="7869005" cy="2488395"/>
        </p:xfrm>
        <a:graphic>
          <a:graphicData uri="http://schemas.openxmlformats.org/drawingml/2006/table">
            <a:tbl>
              <a:tblPr/>
              <a:tblGrid>
                <a:gridCol w="441960">
                  <a:extLst>
                    <a:ext uri="{9D8B030D-6E8A-4147-A177-3AD203B41FA5}">
                      <a16:colId xmlns:a16="http://schemas.microsoft.com/office/drawing/2014/main" val="1833327301"/>
                    </a:ext>
                  </a:extLst>
                </a:gridCol>
                <a:gridCol w="534871">
                  <a:extLst>
                    <a:ext uri="{9D8B030D-6E8A-4147-A177-3AD203B41FA5}">
                      <a16:colId xmlns:a16="http://schemas.microsoft.com/office/drawing/2014/main" val="3585513228"/>
                    </a:ext>
                  </a:extLst>
                </a:gridCol>
                <a:gridCol w="2062454">
                  <a:extLst>
                    <a:ext uri="{9D8B030D-6E8A-4147-A177-3AD203B41FA5}">
                      <a16:colId xmlns:a16="http://schemas.microsoft.com/office/drawing/2014/main" val="3915443921"/>
                    </a:ext>
                  </a:extLst>
                </a:gridCol>
                <a:gridCol w="2414860">
                  <a:extLst>
                    <a:ext uri="{9D8B030D-6E8A-4147-A177-3AD203B41FA5}">
                      <a16:colId xmlns:a16="http://schemas.microsoft.com/office/drawing/2014/main" val="4036653214"/>
                    </a:ext>
                  </a:extLst>
                </a:gridCol>
                <a:gridCol w="2414860">
                  <a:extLst>
                    <a:ext uri="{9D8B030D-6E8A-4147-A177-3AD203B41FA5}">
                      <a16:colId xmlns:a16="http://schemas.microsoft.com/office/drawing/2014/main" val="3361839942"/>
                    </a:ext>
                  </a:extLst>
                </a:gridCol>
              </a:tblGrid>
              <a:tr h="5051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Descrição</a:t>
                      </a:r>
                      <a:endParaRPr lang="pt-BR" sz="14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Valor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Data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4373"/>
                  </a:ext>
                </a:extLst>
              </a:tr>
              <a:tr h="59054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N1</a:t>
                      </a:r>
                      <a:endParaRPr lang="pt-BR" sz="14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avaliativa no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Blackboard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14.04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363576"/>
                  </a:ext>
                </a:extLst>
              </a:tr>
              <a:tr h="739893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N2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APS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Prática Supervisionada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21.04</a:t>
                      </a: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292092"/>
                  </a:ext>
                </a:extLst>
              </a:tr>
              <a:tr h="590546">
                <a:tc vMerge="1">
                  <a:txBody>
                    <a:bodyPr/>
                    <a:lstStyle/>
                    <a:p>
                      <a:pPr algn="ctr" rtl="0" fontAlgn="b"/>
                      <a:endParaRPr lang="pt-BR" sz="16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6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Atividade avaliativa no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Blackboard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9,0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09.06</a:t>
                      </a:r>
                    </a:p>
                    <a:p>
                      <a:pPr algn="ctr" fontAlgn="b"/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035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89572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Relação fundamental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2624" y="1570500"/>
            <a:ext cx="4286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); OB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e AO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667374" y="3003381"/>
            <a:ext cx="4572000" cy="14201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(OA)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(AB)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(OB)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sen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</a:p>
        </p:txBody>
      </p:sp>
      <p:sp>
        <p:nvSpPr>
          <p:cNvPr id="8" name="Retângulo 7"/>
          <p:cNvSpPr/>
          <p:nvPr/>
        </p:nvSpPr>
        <p:spPr>
          <a:xfrm>
            <a:off x="2001480" y="2266356"/>
            <a:ext cx="8414519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Aplicando o teorema de Pitágoras no triângulo retângulo OAB, temos:</a:t>
            </a:r>
          </a:p>
        </p:txBody>
      </p:sp>
    </p:spTree>
    <p:extLst>
      <p:ext uri="{BB962C8B-B14F-4D97-AF65-F5344CB8AC3E}">
        <p14:creationId xmlns:p14="http://schemas.microsoft.com/office/powerpoint/2010/main" val="20742506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Relação fundamental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4811895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Consequências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2624" y="1570500"/>
            <a:ext cx="42867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); OB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 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e AO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667374" y="3003381"/>
            <a:ext cx="4572000" cy="14201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(OA)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(AB)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(OB)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1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sen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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</a:t>
            </a:r>
            <a:r>
              <a:rPr lang="pt-BR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(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95401" y="5460832"/>
            <a:ext cx="274786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sen</a:t>
            </a:r>
            <a:r>
              <a:rPr lang="fi-FI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(α)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cos</a:t>
            </a:r>
            <a:r>
              <a:rPr lang="fi-FI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(α) 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424500" y="5460832"/>
            <a:ext cx="2735044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cos</a:t>
            </a:r>
            <a:r>
              <a:rPr lang="fi-FI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(α)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1 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sen</a:t>
            </a:r>
            <a:r>
              <a:rPr lang="fi-FI" sz="20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fi-FI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(α) 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001480" y="2266356"/>
            <a:ext cx="8414519" cy="401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Aplicando o teorema de Pitágoras no triângulo retângulo OAB, temos:</a:t>
            </a:r>
          </a:p>
        </p:txBody>
      </p:sp>
    </p:spTree>
    <p:extLst>
      <p:ext uri="{BB962C8B-B14F-4D97-AF65-F5344CB8AC3E}">
        <p14:creationId xmlns:p14="http://schemas.microsoft.com/office/powerpoint/2010/main" val="1731676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A17C8B-5439-4B9A-8EDB-2F7F2399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4" y="1090862"/>
            <a:ext cx="10381109" cy="21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30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551495-E687-4311-91A4-C8C5CA1ED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4" y="1055770"/>
            <a:ext cx="8874125" cy="442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6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07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AE44B4C-03D2-4EBD-965D-799AD2987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6" y="919866"/>
            <a:ext cx="7084983" cy="593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8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 Biblioteca... </a:t>
            </a:r>
          </a:p>
        </p:txBody>
      </p:sp>
    </p:spTree>
    <p:extLst>
      <p:ext uri="{BB962C8B-B14F-4D97-AF65-F5344CB8AC3E}">
        <p14:creationId xmlns:p14="http://schemas.microsoft.com/office/powerpoint/2010/main" val="1402985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775E40-4850-4C4A-BF3B-AF8914970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4" y="1136112"/>
            <a:ext cx="6998566" cy="536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69D6B6-0A8E-4F16-8261-F9B3AF0E0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4" y="1191577"/>
            <a:ext cx="7954793" cy="530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6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3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FAA828-F8D1-44E5-9E85-EB511690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90" y="1069143"/>
            <a:ext cx="10577441" cy="263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6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43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A01CF38-492B-448E-A6B6-AF8C6C60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4" y="1055956"/>
            <a:ext cx="10498922" cy="23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3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021D75-B03D-4196-8494-A65ED08F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453" y="1114425"/>
            <a:ext cx="9541721" cy="403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6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Nossas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BIBLIOTECAS</a:t>
            </a:r>
          </a:p>
        </p:txBody>
      </p:sp>
      <p:pic>
        <p:nvPicPr>
          <p:cNvPr id="12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677D296-A5D1-4944-A984-DE551016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9" t="4731" r="36221" b="67323"/>
          <a:stretch/>
        </p:blipFill>
        <p:spPr>
          <a:xfrm>
            <a:off x="8207402" y="4005464"/>
            <a:ext cx="2923902" cy="1873830"/>
          </a:xfrm>
          <a:prstGeom prst="rect">
            <a:avLst/>
          </a:prstGeom>
        </p:spPr>
      </p:pic>
      <p:sp>
        <p:nvSpPr>
          <p:cNvPr id="14" name="Retângulo de cantos arredondados 4">
            <a:hlinkClick r:id="rId3"/>
            <a:extLst>
              <a:ext uri="{FF2B5EF4-FFF2-40B4-BE49-F238E27FC236}">
                <a16:creationId xmlns:a16="http://schemas.microsoft.com/office/drawing/2014/main" id="{5BDA05C5-218D-4A71-ADE4-2BADA60805D5}"/>
              </a:ext>
            </a:extLst>
          </p:cNvPr>
          <p:cNvSpPr/>
          <p:nvPr/>
        </p:nvSpPr>
        <p:spPr>
          <a:xfrm>
            <a:off x="7834826" y="2110477"/>
            <a:ext cx="3669054" cy="146422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1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Site: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4"/>
              </a:rPr>
              <a:t>https://unifg.edu.br/biblioteca/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Acesso pelo autoatendimento: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  <a:hlinkClick r:id="rId5"/>
              </a:rPr>
              <a:t>https://biblioteca.unifg.edu.br/biblioteca/index.php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E-mail: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biblioteca@unifg.edu.br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46CF4E7-45E5-4BE2-95B8-5328739525B7}"/>
              </a:ext>
            </a:extLst>
          </p:cNvPr>
          <p:cNvSpPr txBox="1"/>
          <p:nvPr/>
        </p:nvSpPr>
        <p:spPr>
          <a:xfrm>
            <a:off x="3819431" y="4564731"/>
            <a:ext cx="3057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Acervo físico: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Livros, Multimeios e TCC –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3335C96-3AF3-4AE5-8AAA-E699620654EF}"/>
              </a:ext>
            </a:extLst>
          </p:cNvPr>
          <p:cNvSpPr txBox="1"/>
          <p:nvPr/>
        </p:nvSpPr>
        <p:spPr>
          <a:xfrm>
            <a:off x="322206" y="2374376"/>
            <a:ext cx="2633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Acervo eletrônico: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Livros –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Periódicos – </a:t>
            </a:r>
          </a:p>
        </p:txBody>
      </p:sp>
      <p:pic>
        <p:nvPicPr>
          <p:cNvPr id="18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6D2AEAF-4D9B-4AC5-B105-AB467E94D3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59" t="42070" r="36221" b="25933"/>
          <a:stretch/>
        </p:blipFill>
        <p:spPr>
          <a:xfrm>
            <a:off x="4657865" y="2195035"/>
            <a:ext cx="2219156" cy="1628363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</p:pic>
      <p:pic>
        <p:nvPicPr>
          <p:cNvPr id="19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6B306F3-67CC-4DEB-9710-E5041E6E2C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" t="36145" r="77897" b="37485"/>
          <a:stretch/>
        </p:blipFill>
        <p:spPr>
          <a:xfrm>
            <a:off x="400387" y="4144013"/>
            <a:ext cx="3044887" cy="1735281"/>
          </a:xfrm>
          <a:prstGeom prst="rect">
            <a:avLst/>
          </a:prstGeom>
        </p:spPr>
      </p:pic>
      <p:sp>
        <p:nvSpPr>
          <p:cNvPr id="3" name="Retângulo Arredondado 2">
            <a:extLst>
              <a:ext uri="{FF2B5EF4-FFF2-40B4-BE49-F238E27FC236}">
                <a16:creationId xmlns:a16="http://schemas.microsoft.com/office/drawing/2014/main" id="{AAE3EFD8-22EC-4F75-9FCE-1D32210DCC15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E9C603-6D30-4DC3-B7C8-5623C56CD360}"/>
              </a:ext>
            </a:extLst>
          </p:cNvPr>
          <p:cNvSpPr txBox="1"/>
          <p:nvPr/>
        </p:nvSpPr>
        <p:spPr>
          <a:xfrm>
            <a:off x="1428083" y="2679977"/>
            <a:ext cx="3057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Minha Biblioteca – 10.723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Biblioteca Virtual Pearson – 9.917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E2CC58A-0827-4F73-BE39-BB58C34B384A}"/>
              </a:ext>
            </a:extLst>
          </p:cNvPr>
          <p:cNvSpPr txBox="1"/>
          <p:nvPr/>
        </p:nvSpPr>
        <p:spPr>
          <a:xfrm>
            <a:off x="3804515" y="5227272"/>
            <a:ext cx="21540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Aproximadamente 75.000 exemplares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0819159-0E7D-4AD1-BB54-F446C3FAEDDA}"/>
              </a:ext>
            </a:extLst>
          </p:cNvPr>
          <p:cNvSpPr txBox="1"/>
          <p:nvPr/>
        </p:nvSpPr>
        <p:spPr>
          <a:xfrm>
            <a:off x="1887053" y="3242718"/>
            <a:ext cx="1319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29.317</a:t>
            </a:r>
          </a:p>
        </p:txBody>
      </p:sp>
    </p:spTree>
    <p:extLst>
      <p:ext uri="{BB962C8B-B14F-4D97-AF65-F5344CB8AC3E}">
        <p14:creationId xmlns:p14="http://schemas.microsoft.com/office/powerpoint/2010/main" val="410972142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F092E0-A44D-4C5B-BADB-58CC2EDE2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20" y="1033682"/>
            <a:ext cx="9036295" cy="48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1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5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3ABA04A-2BD3-4361-858A-DAD7BDECAA89}"/>
              </a:ext>
            </a:extLst>
          </p:cNvPr>
          <p:cNvSpPr txBox="1">
            <a:spLocks/>
          </p:cNvSpPr>
          <p:nvPr/>
        </p:nvSpPr>
        <p:spPr bwMode="auto">
          <a:xfrm>
            <a:off x="1093454" y="486480"/>
            <a:ext cx="8874125" cy="43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800" b="1" dirty="0">
                <a:solidFill>
                  <a:srgbClr val="002060"/>
                </a:solidFill>
              </a:rPr>
              <a:t>EXERCÍCIOS:</a:t>
            </a:r>
          </a:p>
          <a:p>
            <a:endParaRPr lang="pt-BR" altLang="pt-BR" sz="2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9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1" i="0" u="none" strike="noStrike" kern="1200" cap="none" spc="0" normalizeH="0" baseline="0" noProof="0" dirty="0">
                <a:ln>
                  <a:noFill/>
                </a:ln>
                <a:solidFill>
                  <a:srgbClr val="083B83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Programa de Nivelamento</a:t>
            </a:r>
          </a:p>
        </p:txBody>
      </p:sp>
    </p:spTree>
    <p:extLst>
      <p:ext uri="{BB962C8B-B14F-4D97-AF65-F5344CB8AC3E}">
        <p14:creationId xmlns:p14="http://schemas.microsoft.com/office/powerpoint/2010/main" val="4078318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CCDE9408-00A7-C248-A0B9-0404AC9DA33F}"/>
              </a:ext>
            </a:extLst>
          </p:cNvPr>
          <p:cNvSpPr/>
          <p:nvPr/>
        </p:nvSpPr>
        <p:spPr>
          <a:xfrm>
            <a:off x="7551342" y="284258"/>
            <a:ext cx="4505739" cy="113877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/>
                <a:sym typeface="Arial"/>
              </a:rPr>
              <a:t>Nosso</a:t>
            </a:r>
            <a:endParaRPr lang="pt-BR"/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/>
                <a:sym typeface="Arial"/>
              </a:rPr>
              <a:t>PROGRAMA</a:t>
            </a:r>
            <a:endParaRPr lang="pt-BR"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56F99FA-083D-426A-BA38-1D9BB5F78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8" y="3058725"/>
            <a:ext cx="4924425" cy="2819400"/>
          </a:xfrm>
          <a:prstGeom prst="rect">
            <a:avLst/>
          </a:prstGeom>
        </p:spPr>
      </p:pic>
      <p:pic>
        <p:nvPicPr>
          <p:cNvPr id="4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F21CD8D-A215-4814-9E3F-C5E86984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" y="763199"/>
            <a:ext cx="8429625" cy="1790700"/>
          </a:xfrm>
          <a:prstGeom prst="rect">
            <a:avLst/>
          </a:prstGeom>
        </p:spPr>
      </p:pic>
      <p:pic>
        <p:nvPicPr>
          <p:cNvPr id="6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29DF78F-DEB4-4481-8735-1CBEF937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76" y="3562188"/>
            <a:ext cx="67341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6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Nossas Aulas Remotas...</a:t>
            </a:r>
          </a:p>
        </p:txBody>
      </p:sp>
    </p:spTree>
    <p:extLst>
      <p:ext uri="{BB962C8B-B14F-4D97-AF65-F5344CB8AC3E}">
        <p14:creationId xmlns:p14="http://schemas.microsoft.com/office/powerpoint/2010/main" val="2879593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Aulas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REMOTAS</a:t>
            </a:r>
          </a:p>
        </p:txBody>
      </p:sp>
      <p:pic>
        <p:nvPicPr>
          <p:cNvPr id="1026" name="Picture 2" descr="Veja como acessar o Blackboard, sua nova ferramenta de ensino ...">
            <a:extLst>
              <a:ext uri="{FF2B5EF4-FFF2-40B4-BE49-F238E27FC236}">
                <a16:creationId xmlns:a16="http://schemas.microsoft.com/office/drawing/2014/main" id="{5A175386-E7E1-43CE-AADE-0923905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77" y="162944"/>
            <a:ext cx="1656252" cy="15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30CB624-D4AE-446D-9503-6DD5E231B34C}"/>
              </a:ext>
            </a:extLst>
          </p:cNvPr>
          <p:cNvSpPr/>
          <p:nvPr/>
        </p:nvSpPr>
        <p:spPr>
          <a:xfrm>
            <a:off x="1198179" y="1969846"/>
            <a:ext cx="10269571" cy="373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Fique atento ao </a:t>
            </a:r>
            <a:r>
              <a:rPr lang="pt-BR" sz="2000" b="1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Mural de Avisos</a:t>
            </a: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. Lá você encontrará todas as principais informações da sua disciplina.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srgbClr val="1B3B72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Ingresse pontualmente na aula. Atrasos atrapalham a dinâmica da aula e pode comprometer o andamento da disciplina.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srgbClr val="1B3B72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As avaliações podem ser acessadas em </a:t>
            </a:r>
            <a:r>
              <a:rPr lang="pt-BR" sz="2000" b="1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Atividades</a:t>
            </a: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.</a:t>
            </a: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endParaRPr lang="pt-BR" sz="1600" kern="0">
              <a:solidFill>
                <a:srgbClr val="1B3B72"/>
              </a:solidFill>
              <a:latin typeface="Arial"/>
              <a:cs typeface="Arial"/>
              <a:sym typeface="Arial"/>
            </a:endParaRPr>
          </a:p>
          <a:p>
            <a:pPr marL="457189" indent="-457189" defTabSz="121917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Os materiais da disciplina poderão ser acessados em </a:t>
            </a:r>
            <a:r>
              <a:rPr lang="pt-BR" sz="2000" b="1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Material de Aulas</a:t>
            </a:r>
            <a:r>
              <a:rPr lang="pt-BR" sz="1600" kern="0">
                <a:solidFill>
                  <a:srgbClr val="1B3B72"/>
                </a:solidFill>
                <a:latin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51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0017C8D-E7D8-4C5F-A993-0FC55C4FB207}"/>
              </a:ext>
            </a:extLst>
          </p:cNvPr>
          <p:cNvSpPr txBox="1"/>
          <p:nvPr/>
        </p:nvSpPr>
        <p:spPr>
          <a:xfrm>
            <a:off x="4434602" y="4307977"/>
            <a:ext cx="3796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kern="0" dirty="0">
                <a:solidFill>
                  <a:srgbClr val="838283"/>
                </a:solidFill>
                <a:latin typeface="Calibri" panose="020F0502020204030204"/>
                <a:cs typeface="Arial"/>
                <a:sym typeface="Arial"/>
              </a:rPr>
              <a:t>genesis.araujo@unifg.edu.br</a:t>
            </a:r>
          </a:p>
        </p:txBody>
      </p:sp>
      <p:pic>
        <p:nvPicPr>
          <p:cNvPr id="10" name="Picture 8" descr="Resultado de imagem para ícone e-mnail">
            <a:extLst>
              <a:ext uri="{FF2B5EF4-FFF2-40B4-BE49-F238E27FC236}">
                <a16:creationId xmlns:a16="http://schemas.microsoft.com/office/drawing/2014/main" id="{ACF914AC-5C0D-4D5C-9B41-D0F38639C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478" y="4093403"/>
            <a:ext cx="787124" cy="78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846C3B6-9398-41E4-8AD5-674314C20CA4}"/>
              </a:ext>
            </a:extLst>
          </p:cNvPr>
          <p:cNvSpPr txBox="1"/>
          <p:nvPr/>
        </p:nvSpPr>
        <p:spPr>
          <a:xfrm>
            <a:off x="309716" y="609812"/>
            <a:ext cx="10746658" cy="1015663"/>
          </a:xfrm>
          <a:prstGeom prst="rect">
            <a:avLst/>
          </a:prstGeom>
          <a:noFill/>
          <a:effectLst>
            <a:outerShdw blurRad="50800" dist="50800" dir="5400000" sx="200000" sy="2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002060"/>
                </a:solidFill>
              </a:rPr>
              <a:t> Prof. Gênesis S. Araújo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1FA03A-DF8A-4E6C-B3B4-E7509F0CEB04}"/>
              </a:ext>
            </a:extLst>
          </p:cNvPr>
          <p:cNvSpPr txBox="1"/>
          <p:nvPr/>
        </p:nvSpPr>
        <p:spPr>
          <a:xfrm>
            <a:off x="492738" y="1395423"/>
            <a:ext cx="9143704" cy="2862322"/>
          </a:xfrm>
          <a:prstGeom prst="rect">
            <a:avLst/>
          </a:prstGeom>
          <a:noFill/>
          <a:effectLst>
            <a:outerShdw blurRad="50800" dist="50800" dir="5400000" sx="105000" sy="105000" algn="ctr" rotWithShape="0">
              <a:schemeClr val="bg1">
                <a:alpha val="43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Mestrando em Ciências da Educação pela </a:t>
            </a:r>
            <a:r>
              <a:rPr lang="pt-BR" sz="2000" dirty="0" err="1"/>
              <a:t>Universidad</a:t>
            </a:r>
            <a:r>
              <a:rPr lang="pt-BR" sz="2000" dirty="0"/>
              <a:t> Autónoma de Asunción. Possui Especialização em Ensino da Matemática pela Universidade Federal Rural de Pernambuco(2010) e graduação em Licenciatura em matemática pela Universidade Federal Rural de Pernambuco (2008). Atualmente é professor da escola de Engenharias e Tecnologias e da escola de Negócios no Centro Universitário dos Guararapes - UNIFG. É professor de turmas de ensino fundamental II,  ensino médio e em preparatórios para concursos. Tem experiência na área da tecnologia com ênfase em Matemática, ministrando aulas em terceira dimensão e on-line por diversos sistemas de Ensino.</a:t>
            </a:r>
            <a:endParaRPr lang="pt-BR" sz="2000" dirty="0">
              <a:solidFill>
                <a:srgbClr val="00206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FC24FFB-3980-44B5-95FF-0383D80D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6442" y="1422276"/>
            <a:ext cx="2536475" cy="327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ja como acessar o Blackboard, sua nova ferramenta de ensino ...">
            <a:extLst>
              <a:ext uri="{FF2B5EF4-FFF2-40B4-BE49-F238E27FC236}">
                <a16:creationId xmlns:a16="http://schemas.microsoft.com/office/drawing/2014/main" id="{5A175386-E7E1-43CE-AADE-09239051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8" y="316089"/>
            <a:ext cx="1016070" cy="93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8D7EC40C-0773-F448-B955-DAA8B16071D0}"/>
              </a:ext>
            </a:extLst>
          </p:cNvPr>
          <p:cNvSpPr txBox="1"/>
          <p:nvPr/>
        </p:nvSpPr>
        <p:spPr>
          <a:xfrm>
            <a:off x="9738908" y="1586351"/>
            <a:ext cx="186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Principais informações da disciplina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3A6CF43-C656-1D45-94DF-058AD3C1DCEC}"/>
              </a:ext>
            </a:extLst>
          </p:cNvPr>
          <p:cNvSpPr txBox="1"/>
          <p:nvPr/>
        </p:nvSpPr>
        <p:spPr>
          <a:xfrm>
            <a:off x="67889" y="1834629"/>
            <a:ext cx="2060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1F2E57"/>
                </a:solidFill>
              </a:defRPr>
            </a:lvl1pPr>
          </a:lstStyle>
          <a:p>
            <a:r>
              <a:rPr lang="pt-BR" sz="1400">
                <a:solidFill>
                  <a:schemeClr val="tx1"/>
                </a:solidFill>
              </a:rPr>
              <a:t>Material de estudo postado pelo seu professor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93A935D-C2F1-3A4A-BC7F-4E94FBE58B27}"/>
              </a:ext>
            </a:extLst>
          </p:cNvPr>
          <p:cNvSpPr txBox="1"/>
          <p:nvPr/>
        </p:nvSpPr>
        <p:spPr>
          <a:xfrm>
            <a:off x="269778" y="5573742"/>
            <a:ext cx="3471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1F2E57"/>
                </a:solidFill>
              </a:defRPr>
            </a:lvl1pPr>
          </a:lstStyle>
          <a:p>
            <a:r>
              <a:rPr lang="pt-BR" sz="1400">
                <a:solidFill>
                  <a:schemeClr val="tx1"/>
                </a:solidFill>
              </a:rPr>
              <a:t>Acesso às aulas gravadas pelo seu professor e ao link de registro de presença (frequência mínima para aprovação: 75%)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63DCEBF-303B-4A43-8271-7B54F23F0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67" y="1510866"/>
            <a:ext cx="7032511" cy="3953857"/>
          </a:xfrm>
          <a:prstGeom prst="rect">
            <a:avLst/>
          </a:prstGeom>
        </p:spPr>
      </p:pic>
      <p:cxnSp>
        <p:nvCxnSpPr>
          <p:cNvPr id="17" name="Conector: Angulado 21">
            <a:extLst>
              <a:ext uri="{FF2B5EF4-FFF2-40B4-BE49-F238E27FC236}">
                <a16:creationId xmlns:a16="http://schemas.microsoft.com/office/drawing/2014/main" id="{C73892F1-EF13-7245-B35A-51125DC12CF9}"/>
              </a:ext>
            </a:extLst>
          </p:cNvPr>
          <p:cNvCxnSpPr>
            <a:cxnSpLocks/>
          </p:cNvCxnSpPr>
          <p:nvPr/>
        </p:nvCxnSpPr>
        <p:spPr>
          <a:xfrm>
            <a:off x="1056214" y="2516123"/>
            <a:ext cx="2684968" cy="334611"/>
          </a:xfrm>
          <a:prstGeom prst="bentConnector3">
            <a:avLst>
              <a:gd name="adj1" fmla="val -10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Angulado 30">
            <a:extLst>
              <a:ext uri="{FF2B5EF4-FFF2-40B4-BE49-F238E27FC236}">
                <a16:creationId xmlns:a16="http://schemas.microsoft.com/office/drawing/2014/main" id="{E3749FD8-D7D7-CE4A-BB41-958F720932A7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8936719" y="630457"/>
            <a:ext cx="254913" cy="321314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33">
            <a:extLst>
              <a:ext uri="{FF2B5EF4-FFF2-40B4-BE49-F238E27FC236}">
                <a16:creationId xmlns:a16="http://schemas.microsoft.com/office/drawing/2014/main" id="{514321BB-06F8-074D-85A6-B32EACC40D9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28927" y="4323589"/>
            <a:ext cx="320948" cy="226637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30">
            <a:extLst>
              <a:ext uri="{FF2B5EF4-FFF2-40B4-BE49-F238E27FC236}">
                <a16:creationId xmlns:a16="http://schemas.microsoft.com/office/drawing/2014/main" id="{067084FD-D69B-494E-9462-510065E063DF}"/>
              </a:ext>
            </a:extLst>
          </p:cNvPr>
          <p:cNvCxnSpPr>
            <a:cxnSpLocks/>
          </p:cNvCxnSpPr>
          <p:nvPr/>
        </p:nvCxnSpPr>
        <p:spPr>
          <a:xfrm rot="10800000">
            <a:off x="5127608" y="3369979"/>
            <a:ext cx="5105694" cy="1432836"/>
          </a:xfrm>
          <a:prstGeom prst="bentConnector3">
            <a:avLst>
              <a:gd name="adj1" fmla="val 882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D44AA76-D347-4542-8500-08345060EBC1}"/>
              </a:ext>
            </a:extLst>
          </p:cNvPr>
          <p:cNvSpPr txBox="1"/>
          <p:nvPr/>
        </p:nvSpPr>
        <p:spPr>
          <a:xfrm>
            <a:off x="10192415" y="4225210"/>
            <a:ext cx="1577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/>
              <a:t>Aqui você verifica suas notas e provas já realizadas 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5318C19-FE34-7244-BD3B-623DF28FC555}"/>
              </a:ext>
            </a:extLst>
          </p:cNvPr>
          <p:cNvSpPr/>
          <p:nvPr/>
        </p:nvSpPr>
        <p:spPr>
          <a:xfrm>
            <a:off x="7416484" y="100420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Aulas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REMOTAS</a:t>
            </a:r>
          </a:p>
        </p:txBody>
      </p:sp>
    </p:spTree>
    <p:extLst>
      <p:ext uri="{BB962C8B-B14F-4D97-AF65-F5344CB8AC3E}">
        <p14:creationId xmlns:p14="http://schemas.microsoft.com/office/powerpoint/2010/main" val="1920101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Outros...</a:t>
            </a:r>
          </a:p>
        </p:txBody>
      </p:sp>
    </p:spTree>
    <p:extLst>
      <p:ext uri="{BB962C8B-B14F-4D97-AF65-F5344CB8AC3E}">
        <p14:creationId xmlns:p14="http://schemas.microsoft.com/office/powerpoint/2010/main" val="2019290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D93FFC9E-E44C-4E4D-AF47-2CDB07D7890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45" name="Imagem 44" descr="Logotipo&#10;&#10;Descrição gerada automaticamente">
            <a:extLst>
              <a:ext uri="{FF2B5EF4-FFF2-40B4-BE49-F238E27FC236}">
                <a16:creationId xmlns:a16="http://schemas.microsoft.com/office/drawing/2014/main" id="{0E4CBB27-9987-3B45-842A-89CF1D84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35" y="5901263"/>
            <a:ext cx="2639831" cy="643208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5790E407-D4F4-474E-A92E-12078123121A}"/>
              </a:ext>
            </a:extLst>
          </p:cNvPr>
          <p:cNvSpPr/>
          <p:nvPr/>
        </p:nvSpPr>
        <p:spPr>
          <a:xfrm>
            <a:off x="7274453" y="143842"/>
            <a:ext cx="4505739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3733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Algumas</a:t>
            </a:r>
            <a:endParaRPr lang="pt-BR" sz="3733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5333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DICAS</a:t>
            </a:r>
          </a:p>
        </p:txBody>
      </p:sp>
      <p:pic>
        <p:nvPicPr>
          <p:cNvPr id="18" name="Gráfico 17" descr="Livros">
            <a:extLst>
              <a:ext uri="{FF2B5EF4-FFF2-40B4-BE49-F238E27FC236}">
                <a16:creationId xmlns:a16="http://schemas.microsoft.com/office/drawing/2014/main" id="{19673D1F-6486-4D1E-A487-86B0B9AC3A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0206" y="4659062"/>
            <a:ext cx="1474009" cy="1474009"/>
          </a:xfrm>
          <a:prstGeom prst="rect">
            <a:avLst/>
          </a:prstGeom>
        </p:spPr>
      </p:pic>
      <p:pic>
        <p:nvPicPr>
          <p:cNvPr id="19" name="Gráfico 18" descr="Cronômetro">
            <a:extLst>
              <a:ext uri="{FF2B5EF4-FFF2-40B4-BE49-F238E27FC236}">
                <a16:creationId xmlns:a16="http://schemas.microsoft.com/office/drawing/2014/main" id="{2EDE8685-D1DD-4FC2-99D9-D051C8A3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770273"/>
            <a:ext cx="1557667" cy="1557667"/>
          </a:xfrm>
          <a:prstGeom prst="rect">
            <a:avLst/>
          </a:prstGeom>
        </p:spPr>
      </p:pic>
      <p:pic>
        <p:nvPicPr>
          <p:cNvPr id="22" name="Gráfico 21" descr="Calendário diário">
            <a:extLst>
              <a:ext uri="{FF2B5EF4-FFF2-40B4-BE49-F238E27FC236}">
                <a16:creationId xmlns:a16="http://schemas.microsoft.com/office/drawing/2014/main" id="{943AA5EE-27E3-4CED-8EEE-FDF9F468C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4136" y="2027770"/>
            <a:ext cx="1626151" cy="1626151"/>
          </a:xfrm>
          <a:prstGeom prst="rect">
            <a:avLst/>
          </a:prstGeom>
        </p:spPr>
      </p:pic>
      <p:pic>
        <p:nvPicPr>
          <p:cNvPr id="23" name="Gráfico 22" descr="Gráfico de barras com tendência ascendente">
            <a:extLst>
              <a:ext uri="{FF2B5EF4-FFF2-40B4-BE49-F238E27FC236}">
                <a16:creationId xmlns:a16="http://schemas.microsoft.com/office/drawing/2014/main" id="{C52CB513-54E6-433B-A96D-3BCD28CC67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394" y="3193240"/>
            <a:ext cx="1626151" cy="162615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A2EDFF2C-9D38-4102-9775-4BF4CD5F798C}"/>
              </a:ext>
            </a:extLst>
          </p:cNvPr>
          <p:cNvSpPr/>
          <p:nvPr/>
        </p:nvSpPr>
        <p:spPr>
          <a:xfrm>
            <a:off x="1485748" y="1020771"/>
            <a:ext cx="73911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solidFill>
                  <a:srgbClr val="1B2C59"/>
                </a:solidFill>
              </a:rPr>
              <a:t>Não deixe para estudar nas vésperas das avaliações. </a:t>
            </a:r>
          </a:p>
          <a:p>
            <a:r>
              <a:rPr lang="pt-BR" sz="2000">
                <a:solidFill>
                  <a:srgbClr val="1B2C59"/>
                </a:solidFill>
              </a:rPr>
              <a:t>Acostume-se a estudar um pouco todos os dias. Isso fará uma enorme diferença no seu desempenho final.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6D55E43-1CB3-48F3-B6E6-7C063975AD91}"/>
              </a:ext>
            </a:extLst>
          </p:cNvPr>
          <p:cNvSpPr/>
          <p:nvPr/>
        </p:nvSpPr>
        <p:spPr>
          <a:xfrm>
            <a:off x="4120287" y="2492031"/>
            <a:ext cx="8116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solidFill>
                  <a:srgbClr val="002060"/>
                </a:solidFill>
              </a:rPr>
              <a:t>Utilize uma agenda para se organizar e não perder os prazos. </a:t>
            </a:r>
          </a:p>
          <a:p>
            <a:r>
              <a:rPr lang="pt-BR" sz="2000">
                <a:solidFill>
                  <a:srgbClr val="002060"/>
                </a:solidFill>
              </a:rPr>
              <a:t>Existem várias opções de aplicativos para esse fim.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D1F0048-DFE2-4226-905E-FB96B0504D55}"/>
              </a:ext>
            </a:extLst>
          </p:cNvPr>
          <p:cNvSpPr/>
          <p:nvPr/>
        </p:nvSpPr>
        <p:spPr>
          <a:xfrm>
            <a:off x="1749545" y="3640966"/>
            <a:ext cx="98936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solidFill>
                  <a:srgbClr val="002060"/>
                </a:solidFill>
              </a:rPr>
              <a:t>Fique atento aos prazos das pesquisas institucionais (CPA). </a:t>
            </a:r>
          </a:p>
          <a:p>
            <a:r>
              <a:rPr lang="pt-BR" sz="2000">
                <a:solidFill>
                  <a:srgbClr val="002060"/>
                </a:solidFill>
              </a:rPr>
              <a:t>Sua participação é muito importante para nosso planejamento de melhorias.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769D9E03-DF95-4A78-9676-D2D375C6F16A}"/>
              </a:ext>
            </a:extLst>
          </p:cNvPr>
          <p:cNvSpPr/>
          <p:nvPr/>
        </p:nvSpPr>
        <p:spPr>
          <a:xfrm>
            <a:off x="4120287" y="4789901"/>
            <a:ext cx="7784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>
                <a:solidFill>
                  <a:srgbClr val="002060"/>
                </a:solidFill>
              </a:rPr>
              <a:t>Insira na sua rotina, momentos de leitura de temas variados.</a:t>
            </a:r>
          </a:p>
          <a:p>
            <a:r>
              <a:rPr lang="pt-BR" sz="2000">
                <a:solidFill>
                  <a:srgbClr val="002060"/>
                </a:solidFill>
              </a:rPr>
              <a:t>Já é comprovado que a leitura desperta o raciocínio lógico e melhora sua escrita e habilidades de comunicação.</a:t>
            </a:r>
          </a:p>
        </p:txBody>
      </p:sp>
    </p:spTree>
    <p:extLst>
      <p:ext uri="{BB962C8B-B14F-4D97-AF65-F5344CB8AC3E}">
        <p14:creationId xmlns:p14="http://schemas.microsoft.com/office/powerpoint/2010/main" val="231351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800CA73-0C2C-45DA-98CB-A94FF129FECB}"/>
              </a:ext>
            </a:extLst>
          </p:cNvPr>
          <p:cNvSpPr/>
          <p:nvPr/>
        </p:nvSpPr>
        <p:spPr>
          <a:xfrm>
            <a:off x="7514599" y="102858"/>
            <a:ext cx="4505739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Fique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333" b="1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Ligado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D93FFC9E-E44C-4E4D-AF47-2CDB07D7890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F0F2AFA4-B57D-9C41-A8A5-86AB6D06D930}"/>
              </a:ext>
            </a:extLst>
          </p:cNvPr>
          <p:cNvSpPr/>
          <p:nvPr/>
        </p:nvSpPr>
        <p:spPr>
          <a:xfrm>
            <a:off x="842577" y="5285289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21E211A-910F-464E-BC9C-D3F7B97FC1AC}"/>
              </a:ext>
            </a:extLst>
          </p:cNvPr>
          <p:cNvSpPr txBox="1"/>
          <p:nvPr/>
        </p:nvSpPr>
        <p:spPr>
          <a:xfrm>
            <a:off x="799346" y="5465952"/>
            <a:ext cx="2239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>
                <a:solidFill>
                  <a:prstClr val="black"/>
                </a:solidFill>
                <a:latin typeface="Calibri"/>
                <a:hlinkClick r:id="rId2"/>
              </a:rPr>
              <a:t>monitoria@unifg.edu.br</a:t>
            </a:r>
            <a:endParaRPr lang="pt-BR" sz="1200" b="1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B0F76B6-9271-6E40-9AA7-0634CED92C23}"/>
              </a:ext>
            </a:extLst>
          </p:cNvPr>
          <p:cNvSpPr/>
          <p:nvPr/>
        </p:nvSpPr>
        <p:spPr>
          <a:xfrm>
            <a:off x="3661819" y="5254745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1F5FCF8-087D-A549-9E2A-EA8010E4E8B6}"/>
              </a:ext>
            </a:extLst>
          </p:cNvPr>
          <p:cNvSpPr txBox="1"/>
          <p:nvPr/>
        </p:nvSpPr>
        <p:spPr>
          <a:xfrm>
            <a:off x="3565237" y="5465952"/>
            <a:ext cx="24347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embaixadorestudantil@unifg.edu.br</a:t>
            </a:r>
            <a:endParaRPr lang="pt-BR" sz="1100" b="1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E7BDA1CA-3223-3F4D-B7A5-FA23DB428B27}"/>
              </a:ext>
            </a:extLst>
          </p:cNvPr>
          <p:cNvSpPr/>
          <p:nvPr/>
        </p:nvSpPr>
        <p:spPr>
          <a:xfrm>
            <a:off x="3606427" y="3089144"/>
            <a:ext cx="23082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(Corpo)"/>
                <a:ea typeface="+mn-ea"/>
                <a:cs typeface="+mn-cs"/>
              </a:rPr>
              <a:t>São alunos da própria turma, disciplina ou semestre, cujo papel é aproximar a comunicação entre os discentes e a direção, coordenação, docentes e suporte acadêmico.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(Corpo)"/>
              <a:ea typeface="+mn-ea"/>
              <a:cs typeface="+mn-cs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F9032B0-EB6B-9547-AC08-A8F3714AA08E}"/>
              </a:ext>
            </a:extLst>
          </p:cNvPr>
          <p:cNvSpPr/>
          <p:nvPr/>
        </p:nvSpPr>
        <p:spPr>
          <a:xfrm>
            <a:off x="842577" y="3089144"/>
            <a:ext cx="232886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Programa constitui-se em uma atividade de formação complementar e possui foco no apoio aos discentes que possuem dificuldades nas disciplinas. Além disso, despertar nos alunos o interesse pela área da docência.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838880B-FD55-1B4E-A564-EE9AAA585AD8}"/>
              </a:ext>
            </a:extLst>
          </p:cNvPr>
          <p:cNvSpPr/>
          <p:nvPr/>
        </p:nvSpPr>
        <p:spPr>
          <a:xfrm>
            <a:off x="6536582" y="5218446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88E2C88-EE19-B54E-9528-6B2E08CAFA3D}"/>
              </a:ext>
            </a:extLst>
          </p:cNvPr>
          <p:cNvSpPr txBox="1"/>
          <p:nvPr/>
        </p:nvSpPr>
        <p:spPr>
          <a:xfrm>
            <a:off x="6481061" y="5421958"/>
            <a:ext cx="243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https://unifg.edu.br/enade/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1F154454-7F56-BD4D-AFF0-8C0BC810EC14}"/>
              </a:ext>
            </a:extLst>
          </p:cNvPr>
          <p:cNvSpPr/>
          <p:nvPr/>
        </p:nvSpPr>
        <p:spPr>
          <a:xfrm>
            <a:off x="6521104" y="3159034"/>
            <a:ext cx="219565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Estudantes devem utilizar a plataforma Blackboard (Comunidade ENADE) para receber informações e participar de atividades ligadas ao ENADE.</a:t>
            </a:r>
          </a:p>
        </p:txBody>
      </p:sp>
      <p:pic>
        <p:nvPicPr>
          <p:cNvPr id="45" name="Imagem 44" descr="Logotipo&#10;&#10;Descrição gerada automaticamente">
            <a:extLst>
              <a:ext uri="{FF2B5EF4-FFF2-40B4-BE49-F238E27FC236}">
                <a16:creationId xmlns:a16="http://schemas.microsoft.com/office/drawing/2014/main" id="{0E4CBB27-9987-3B45-842A-89CF1D847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735" y="5901263"/>
            <a:ext cx="2639831" cy="643208"/>
          </a:xfrm>
          <a:prstGeom prst="rect">
            <a:avLst/>
          </a:prstGeom>
        </p:spPr>
      </p:pic>
      <p:pic>
        <p:nvPicPr>
          <p:cNvPr id="41" name="Imagem 40" descr="Texto&#10;&#10;Descrição gerada automaticamente">
            <a:extLst>
              <a:ext uri="{FF2B5EF4-FFF2-40B4-BE49-F238E27FC236}">
                <a16:creationId xmlns:a16="http://schemas.microsoft.com/office/drawing/2014/main" id="{F2D56BF2-4F84-E64E-9E45-E5DE419AA83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3" y="1946454"/>
            <a:ext cx="2309191" cy="894552"/>
          </a:xfrm>
          <a:prstGeom prst="rect">
            <a:avLst/>
          </a:prstGeom>
        </p:spPr>
      </p:pic>
      <p:pic>
        <p:nvPicPr>
          <p:cNvPr id="43" name="Imagem 4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091C090-A2C9-1E47-B73E-C06A4D2C001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6" y="1946454"/>
            <a:ext cx="2309191" cy="894552"/>
          </a:xfrm>
          <a:prstGeom prst="rect">
            <a:avLst/>
          </a:prstGeom>
        </p:spPr>
      </p:pic>
      <p:pic>
        <p:nvPicPr>
          <p:cNvPr id="47" name="Imagem 46" descr="Logotipo&#10;&#10;Descrição gerada automaticamente">
            <a:extLst>
              <a:ext uri="{FF2B5EF4-FFF2-40B4-BE49-F238E27FC236}">
                <a16:creationId xmlns:a16="http://schemas.microsoft.com/office/drawing/2014/main" id="{2CB61C93-4D4B-E340-A021-E944A3A0C9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5"/>
          <a:stretch/>
        </p:blipFill>
        <p:spPr>
          <a:xfrm>
            <a:off x="6254960" y="1940383"/>
            <a:ext cx="2461803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7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6C60C9FB-7145-9046-ADA5-A6A733707D76}"/>
              </a:ext>
            </a:extLst>
          </p:cNvPr>
          <p:cNvSpPr/>
          <p:nvPr/>
        </p:nvSpPr>
        <p:spPr>
          <a:xfrm>
            <a:off x="8564377" y="5290951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800CA73-0C2C-45DA-98CB-A94FF129FECB}"/>
              </a:ext>
            </a:extLst>
          </p:cNvPr>
          <p:cNvSpPr/>
          <p:nvPr/>
        </p:nvSpPr>
        <p:spPr>
          <a:xfrm>
            <a:off x="7514599" y="102858"/>
            <a:ext cx="4505739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Fique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333" b="1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Ligado</a:t>
            </a:r>
          </a:p>
        </p:txBody>
      </p:sp>
      <p:sp>
        <p:nvSpPr>
          <p:cNvPr id="2" name="Retângulo Arredondado 2">
            <a:extLst>
              <a:ext uri="{FF2B5EF4-FFF2-40B4-BE49-F238E27FC236}">
                <a16:creationId xmlns:a16="http://schemas.microsoft.com/office/drawing/2014/main" id="{D93FFC9E-E44C-4E4D-AF47-2CDB07D7890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F0F2AFA4-B57D-9C41-A8A5-86AB6D06D930}"/>
              </a:ext>
            </a:extLst>
          </p:cNvPr>
          <p:cNvSpPr/>
          <p:nvPr/>
        </p:nvSpPr>
        <p:spPr>
          <a:xfrm>
            <a:off x="592175" y="5303663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321E211A-910F-464E-BC9C-D3F7B97FC1AC}"/>
              </a:ext>
            </a:extLst>
          </p:cNvPr>
          <p:cNvSpPr txBox="1"/>
          <p:nvPr/>
        </p:nvSpPr>
        <p:spPr>
          <a:xfrm>
            <a:off x="668772" y="5424187"/>
            <a:ext cx="2239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https://unifg.edu.br/qualidade-academica/cpa/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4B0F76B6-9271-6E40-9AA7-0634CED92C23}"/>
              </a:ext>
            </a:extLst>
          </p:cNvPr>
          <p:cNvSpPr/>
          <p:nvPr/>
        </p:nvSpPr>
        <p:spPr>
          <a:xfrm>
            <a:off x="3225852" y="5290951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1F5FCF8-087D-A549-9E2A-EA8010E4E8B6}"/>
              </a:ext>
            </a:extLst>
          </p:cNvPr>
          <p:cNvSpPr txBox="1"/>
          <p:nvPr/>
        </p:nvSpPr>
        <p:spPr>
          <a:xfrm>
            <a:off x="3128187" y="5419430"/>
            <a:ext cx="243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https://unifg.edu.br/nap/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E-mail: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nap@unifg.edu.br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21B9100E-4F4F-6148-AEFD-9A142C9432C7}"/>
              </a:ext>
            </a:extLst>
          </p:cNvPr>
          <p:cNvSpPr/>
          <p:nvPr/>
        </p:nvSpPr>
        <p:spPr>
          <a:xfrm>
            <a:off x="484796" y="2832774"/>
            <a:ext cx="2454196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É a Comissão Própria de Avaliação responsável pelo processo de autoavaliação institucional. Com o objetivo de promover uma reflexão sobre a prática, compromissos com a sociedade e desenvolvimento das diferentes atividades na busca permanente e sistemática do aperfeiçoamento da IES.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3A34C25B-689B-9D4D-8C6A-288449E47221}"/>
              </a:ext>
            </a:extLst>
          </p:cNvPr>
          <p:cNvSpPr/>
          <p:nvPr/>
        </p:nvSpPr>
        <p:spPr>
          <a:xfrm>
            <a:off x="3197093" y="2500364"/>
            <a:ext cx="237067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 NAP é um serviço de acolhimento, aconselhamento e desenvolvimento de habilidades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socioemocionais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para os estudantes universitários. Surgiu para atender necessidades que são específicas desse público, com um foco em promover o desenvolvimento de competências para o desenvolvimento pessoal e profissional dos discentes.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79EE9E8F-FE23-6C48-BF57-5CE1582B245E}"/>
              </a:ext>
            </a:extLst>
          </p:cNvPr>
          <p:cNvSpPr/>
          <p:nvPr/>
        </p:nvSpPr>
        <p:spPr>
          <a:xfrm>
            <a:off x="5920287" y="5303663"/>
            <a:ext cx="2239439" cy="6840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6D870CC-66F8-3E43-A8EA-B213F14ECC8E}"/>
              </a:ext>
            </a:extLst>
          </p:cNvPr>
          <p:cNvSpPr txBox="1"/>
          <p:nvPr/>
        </p:nvSpPr>
        <p:spPr>
          <a:xfrm>
            <a:off x="5869942" y="5402130"/>
            <a:ext cx="243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https://unifg.edu.br/carreiras/</a:t>
            </a:r>
            <a:endParaRPr kumimoji="0" lang="pt-B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E-mail: 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carreiras@unifg.edu.br</a:t>
            </a:r>
            <a:r>
              <a:rPr kumimoji="0" lang="pt-B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55E0A57-A077-4644-9DF3-9C5BC71B4AD4}"/>
              </a:ext>
            </a:extLst>
          </p:cNvPr>
          <p:cNvSpPr/>
          <p:nvPr/>
        </p:nvSpPr>
        <p:spPr>
          <a:xfrm>
            <a:off x="5843545" y="2852640"/>
            <a:ext cx="243476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Serviços que auxiliam o estudante a se preparar para o mercado de trabalho e, também,  ter acesso a vagas de emprego, possuímos ainda serviços para o desenvolvimento de soft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skills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 através de experiências internacionais com e sem mobilidade para alavancar a Carreira de nossos alunos, bem como os serviços que fomentam o espírito empreendedor dos nossos alunos, por meio dos nossos Centros de Empreendedorismo.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295CD8C-A842-A843-97E9-423001160D6E}"/>
              </a:ext>
            </a:extLst>
          </p:cNvPr>
          <p:cNvSpPr txBox="1"/>
          <p:nvPr/>
        </p:nvSpPr>
        <p:spPr>
          <a:xfrm>
            <a:off x="8564377" y="5494463"/>
            <a:ext cx="2434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7"/>
              </a:rPr>
              <a:t>https://unifg.edu.br/extensao/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D03F685F-1137-124C-BFDE-9729D6EFD2B2}"/>
              </a:ext>
            </a:extLst>
          </p:cNvPr>
          <p:cNvSpPr/>
          <p:nvPr/>
        </p:nvSpPr>
        <p:spPr>
          <a:xfrm>
            <a:off x="8554095" y="2917634"/>
            <a:ext cx="21956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UNIFG possui dezenas de projetos voltados para o tema de responsabilidade social e desenvolvimento da comunidade.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​</a:t>
            </a:r>
          </a:p>
        </p:txBody>
      </p:sp>
      <p:pic>
        <p:nvPicPr>
          <p:cNvPr id="12" name="Imagem 11" descr="Logotipo, nome da empresa&#10;&#10;Descrição gerada automaticamente">
            <a:extLst>
              <a:ext uri="{FF2B5EF4-FFF2-40B4-BE49-F238E27FC236}">
                <a16:creationId xmlns:a16="http://schemas.microsoft.com/office/drawing/2014/main" id="{C5F55CEE-95FB-2F4A-A333-3011AB293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46" y="1669422"/>
            <a:ext cx="2025651" cy="889000"/>
          </a:xfrm>
          <a:prstGeom prst="rect">
            <a:avLst/>
          </a:prstGeom>
        </p:spPr>
      </p:pic>
      <p:pic>
        <p:nvPicPr>
          <p:cNvPr id="14" name="Imagem 13" descr="Logotipo, nome da empresa&#10;&#10;Descrição gerada automaticamente">
            <a:extLst>
              <a:ext uri="{FF2B5EF4-FFF2-40B4-BE49-F238E27FC236}">
                <a16:creationId xmlns:a16="http://schemas.microsoft.com/office/drawing/2014/main" id="{AA35B434-1D75-034E-BF5C-7D483D3ABF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92" y="1686559"/>
            <a:ext cx="2501900" cy="889000"/>
          </a:xfrm>
          <a:prstGeom prst="rect">
            <a:avLst/>
          </a:prstGeom>
        </p:spPr>
      </p:pic>
      <p:pic>
        <p:nvPicPr>
          <p:cNvPr id="16" name="Imagem 15" descr="Placa branca com letras pretas&#10;&#10;Descrição gerada automaticamente com confiança média">
            <a:extLst>
              <a:ext uri="{FF2B5EF4-FFF2-40B4-BE49-F238E27FC236}">
                <a16:creationId xmlns:a16="http://schemas.microsoft.com/office/drawing/2014/main" id="{F920E48B-CDA4-684A-BF1B-62A3BD28D1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64" y="1686559"/>
            <a:ext cx="2395495" cy="919633"/>
          </a:xfrm>
          <a:prstGeom prst="rect">
            <a:avLst/>
          </a:prstGeom>
        </p:spPr>
      </p:pic>
      <p:pic>
        <p:nvPicPr>
          <p:cNvPr id="52" name="Imagem 51" descr="Logotipo&#10;&#10;Descrição gerada automaticamente">
            <a:extLst>
              <a:ext uri="{FF2B5EF4-FFF2-40B4-BE49-F238E27FC236}">
                <a16:creationId xmlns:a16="http://schemas.microsoft.com/office/drawing/2014/main" id="{DDE78D64-C234-E34A-BCF9-D9B81811C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91" y="6095505"/>
            <a:ext cx="2434769" cy="593244"/>
          </a:xfrm>
          <a:prstGeom prst="rect">
            <a:avLst/>
          </a:prstGeom>
        </p:spPr>
      </p:pic>
      <p:pic>
        <p:nvPicPr>
          <p:cNvPr id="28" name="Imagem 27" descr="Uma imagem contendo comida, placa&#10;&#10;Descrição gerada automaticamente">
            <a:extLst>
              <a:ext uri="{FF2B5EF4-FFF2-40B4-BE49-F238E27FC236}">
                <a16:creationId xmlns:a16="http://schemas.microsoft.com/office/drawing/2014/main" id="{9327228B-08DB-4EB8-A4E9-AECFE5B336B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956" y="1737841"/>
            <a:ext cx="2084279" cy="11147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05209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102970" y="2098465"/>
            <a:ext cx="2351314" cy="285784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4920343" y="2098465"/>
            <a:ext cx="2351314" cy="285784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737566" y="2098465"/>
            <a:ext cx="2351314" cy="2857848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834D53F-D17C-47A2-94BC-B425D361DDAA}"/>
              </a:ext>
            </a:extLst>
          </p:cNvPr>
          <p:cNvGrpSpPr/>
          <p:nvPr/>
        </p:nvGrpSpPr>
        <p:grpSpPr>
          <a:xfrm>
            <a:off x="5108095" y="2400813"/>
            <a:ext cx="1975809" cy="681410"/>
            <a:chOff x="9077789" y="2016738"/>
            <a:chExt cx="2283164" cy="861527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ECFD5B3-FAAE-4E41-8856-021710ED5B67}"/>
                </a:ext>
              </a:extLst>
            </p:cNvPr>
            <p:cNvSpPr txBox="1"/>
            <p:nvPr/>
          </p:nvSpPr>
          <p:spPr>
            <a:xfrm>
              <a:off x="9723861" y="2016738"/>
              <a:ext cx="1637092" cy="5836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ATIVIDADES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COMPLEMENTARES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E01D5580-A936-4089-BF5F-EEE630AA9CA9}"/>
                </a:ext>
              </a:extLst>
            </p:cNvPr>
            <p:cNvGrpSpPr/>
            <p:nvPr/>
          </p:nvGrpSpPr>
          <p:grpSpPr>
            <a:xfrm>
              <a:off x="9077789" y="2119132"/>
              <a:ext cx="754913" cy="759133"/>
              <a:chOff x="9977105" y="2623360"/>
              <a:chExt cx="754913" cy="759133"/>
            </a:xfrm>
          </p:grpSpPr>
          <p:sp>
            <p:nvSpPr>
              <p:cNvPr id="16" name="Gráfico 14" descr="Marca de seleção">
                <a:extLst>
                  <a:ext uri="{FF2B5EF4-FFF2-40B4-BE49-F238E27FC236}">
                    <a16:creationId xmlns:a16="http://schemas.microsoft.com/office/drawing/2014/main" id="{D73D89B6-9A3B-4902-9AF1-3BB9ED712463}"/>
                  </a:ext>
                </a:extLst>
              </p:cNvPr>
              <p:cNvSpPr/>
              <p:nvPr/>
            </p:nvSpPr>
            <p:spPr>
              <a:xfrm>
                <a:off x="10356963" y="3107970"/>
                <a:ext cx="375055" cy="254155"/>
              </a:xfrm>
              <a:custGeom>
                <a:avLst/>
                <a:gdLst>
                  <a:gd name="connsiteX0" fmla="*/ 306624 w 336085"/>
                  <a:gd name="connsiteY0" fmla="*/ 0 h 337761"/>
                  <a:gd name="connsiteX1" fmla="*/ 120394 w 336085"/>
                  <a:gd name="connsiteY1" fmla="*/ 251890 h 337761"/>
                  <a:gd name="connsiteX2" fmla="*/ 30917 w 336085"/>
                  <a:gd name="connsiteY2" fmla="*/ 120741 h 337761"/>
                  <a:gd name="connsiteX3" fmla="*/ 0 w 336085"/>
                  <a:gd name="connsiteY3" fmla="*/ 162896 h 337761"/>
                  <a:gd name="connsiteX4" fmla="*/ 118939 w 336085"/>
                  <a:gd name="connsiteY4" fmla="*/ 337761 h 337761"/>
                  <a:gd name="connsiteX5" fmla="*/ 150220 w 336085"/>
                  <a:gd name="connsiteY5" fmla="*/ 296127 h 337761"/>
                  <a:gd name="connsiteX6" fmla="*/ 336086 w 336085"/>
                  <a:gd name="connsiteY6" fmla="*/ 43716 h 337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6085" h="337761">
                    <a:moveTo>
                      <a:pt x="306624" y="0"/>
                    </a:moveTo>
                    <a:lnTo>
                      <a:pt x="120394" y="251890"/>
                    </a:lnTo>
                    <a:lnTo>
                      <a:pt x="30917" y="120741"/>
                    </a:lnTo>
                    <a:lnTo>
                      <a:pt x="0" y="162896"/>
                    </a:lnTo>
                    <a:lnTo>
                      <a:pt x="118939" y="337761"/>
                    </a:lnTo>
                    <a:lnTo>
                      <a:pt x="150220" y="296127"/>
                    </a:lnTo>
                    <a:lnTo>
                      <a:pt x="336086" y="43716"/>
                    </a:lnTo>
                    <a:close/>
                  </a:path>
                </a:pathLst>
              </a:custGeom>
              <a:solidFill>
                <a:schemeClr val="dk1">
                  <a:alpha val="50000"/>
                </a:schemeClr>
              </a:solidFill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Forma Livre: Forma 62">
                <a:extLst>
                  <a:ext uri="{FF2B5EF4-FFF2-40B4-BE49-F238E27FC236}">
                    <a16:creationId xmlns:a16="http://schemas.microsoft.com/office/drawing/2014/main" id="{948CC173-77B0-43CB-9CF5-3451CDE41F50}"/>
                  </a:ext>
                </a:extLst>
              </p:cNvPr>
              <p:cNvSpPr/>
              <p:nvPr/>
            </p:nvSpPr>
            <p:spPr>
              <a:xfrm>
                <a:off x="10129467" y="2878123"/>
                <a:ext cx="286251" cy="19050"/>
              </a:xfrm>
              <a:custGeom>
                <a:avLst/>
                <a:gdLst>
                  <a:gd name="connsiteX0" fmla="*/ 0 w 381000"/>
                  <a:gd name="connsiteY0" fmla="*/ 0 h 19050"/>
                  <a:gd name="connsiteX1" fmla="*/ 381000 w 381000"/>
                  <a:gd name="connsiteY1" fmla="*/ 0 h 19050"/>
                  <a:gd name="connsiteX2" fmla="*/ 381000 w 381000"/>
                  <a:gd name="connsiteY2" fmla="*/ 19050 h 19050"/>
                  <a:gd name="connsiteX3" fmla="*/ 0 w 3810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190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Forma Livre: Forma 63">
                <a:extLst>
                  <a:ext uri="{FF2B5EF4-FFF2-40B4-BE49-F238E27FC236}">
                    <a16:creationId xmlns:a16="http://schemas.microsoft.com/office/drawing/2014/main" id="{1E265DED-31D1-4677-9AB7-D77B9CE77BD1}"/>
                  </a:ext>
                </a:extLst>
              </p:cNvPr>
              <p:cNvSpPr/>
              <p:nvPr/>
            </p:nvSpPr>
            <p:spPr>
              <a:xfrm>
                <a:off x="10129466" y="2803291"/>
                <a:ext cx="286251" cy="19050"/>
              </a:xfrm>
              <a:custGeom>
                <a:avLst/>
                <a:gdLst>
                  <a:gd name="connsiteX0" fmla="*/ 0 w 381000"/>
                  <a:gd name="connsiteY0" fmla="*/ 0 h 19050"/>
                  <a:gd name="connsiteX1" fmla="*/ 381000 w 381000"/>
                  <a:gd name="connsiteY1" fmla="*/ 0 h 19050"/>
                  <a:gd name="connsiteX2" fmla="*/ 381000 w 381000"/>
                  <a:gd name="connsiteY2" fmla="*/ 19050 h 19050"/>
                  <a:gd name="connsiteX3" fmla="*/ 0 w 3810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190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etângulo: Cantos Arredondados 64">
                <a:extLst>
                  <a:ext uri="{FF2B5EF4-FFF2-40B4-BE49-F238E27FC236}">
                    <a16:creationId xmlns:a16="http://schemas.microsoft.com/office/drawing/2014/main" id="{539F638F-DD11-4459-B791-5052A07A4AA5}"/>
                  </a:ext>
                </a:extLst>
              </p:cNvPr>
              <p:cNvSpPr/>
              <p:nvPr/>
            </p:nvSpPr>
            <p:spPr>
              <a:xfrm>
                <a:off x="9977105" y="2623360"/>
                <a:ext cx="570358" cy="759133"/>
              </a:xfrm>
              <a:prstGeom prst="roundRect">
                <a:avLst/>
              </a:prstGeom>
              <a:noFill/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orma Livre: Forma 65">
                <a:extLst>
                  <a:ext uri="{FF2B5EF4-FFF2-40B4-BE49-F238E27FC236}">
                    <a16:creationId xmlns:a16="http://schemas.microsoft.com/office/drawing/2014/main" id="{2B3BDC96-2EF8-4F2D-B838-2A52B717ABEB}"/>
                  </a:ext>
                </a:extLst>
              </p:cNvPr>
              <p:cNvSpPr/>
              <p:nvPr/>
            </p:nvSpPr>
            <p:spPr>
              <a:xfrm>
                <a:off x="10129467" y="3030670"/>
                <a:ext cx="286251" cy="19050"/>
              </a:xfrm>
              <a:custGeom>
                <a:avLst/>
                <a:gdLst>
                  <a:gd name="connsiteX0" fmla="*/ 0 w 381000"/>
                  <a:gd name="connsiteY0" fmla="*/ 0 h 19050"/>
                  <a:gd name="connsiteX1" fmla="*/ 381000 w 381000"/>
                  <a:gd name="connsiteY1" fmla="*/ 0 h 19050"/>
                  <a:gd name="connsiteX2" fmla="*/ 381000 w 381000"/>
                  <a:gd name="connsiteY2" fmla="*/ 19050 h 19050"/>
                  <a:gd name="connsiteX3" fmla="*/ 0 w 3810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190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66">
                <a:extLst>
                  <a:ext uri="{FF2B5EF4-FFF2-40B4-BE49-F238E27FC236}">
                    <a16:creationId xmlns:a16="http://schemas.microsoft.com/office/drawing/2014/main" id="{B3E32156-59ED-477D-96F6-F4AE338D8B71}"/>
                  </a:ext>
                </a:extLst>
              </p:cNvPr>
              <p:cNvSpPr/>
              <p:nvPr/>
            </p:nvSpPr>
            <p:spPr>
              <a:xfrm>
                <a:off x="10129466" y="2955838"/>
                <a:ext cx="286251" cy="19050"/>
              </a:xfrm>
              <a:custGeom>
                <a:avLst/>
                <a:gdLst>
                  <a:gd name="connsiteX0" fmla="*/ 0 w 381000"/>
                  <a:gd name="connsiteY0" fmla="*/ 0 h 19050"/>
                  <a:gd name="connsiteX1" fmla="*/ 381000 w 381000"/>
                  <a:gd name="connsiteY1" fmla="*/ 0 h 19050"/>
                  <a:gd name="connsiteX2" fmla="*/ 381000 w 381000"/>
                  <a:gd name="connsiteY2" fmla="*/ 19050 h 19050"/>
                  <a:gd name="connsiteX3" fmla="*/ 0 w 3810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190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67">
                <a:extLst>
                  <a:ext uri="{FF2B5EF4-FFF2-40B4-BE49-F238E27FC236}">
                    <a16:creationId xmlns:a16="http://schemas.microsoft.com/office/drawing/2014/main" id="{89161646-135F-4E9E-AE5D-D30BA2D9F1E7}"/>
                  </a:ext>
                </a:extLst>
              </p:cNvPr>
              <p:cNvSpPr/>
              <p:nvPr/>
            </p:nvSpPr>
            <p:spPr>
              <a:xfrm>
                <a:off x="10130416" y="3107362"/>
                <a:ext cx="286251" cy="19050"/>
              </a:xfrm>
              <a:custGeom>
                <a:avLst/>
                <a:gdLst>
                  <a:gd name="connsiteX0" fmla="*/ 0 w 381000"/>
                  <a:gd name="connsiteY0" fmla="*/ 0 h 19050"/>
                  <a:gd name="connsiteX1" fmla="*/ 381000 w 381000"/>
                  <a:gd name="connsiteY1" fmla="*/ 0 h 19050"/>
                  <a:gd name="connsiteX2" fmla="*/ 381000 w 381000"/>
                  <a:gd name="connsiteY2" fmla="*/ 19050 h 19050"/>
                  <a:gd name="connsiteX3" fmla="*/ 0 w 3810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0" h="19050">
                    <a:moveTo>
                      <a:pt x="0" y="0"/>
                    </a:moveTo>
                    <a:lnTo>
                      <a:pt x="381000" y="0"/>
                    </a:lnTo>
                    <a:lnTo>
                      <a:pt x="3810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000000"/>
              </a:solidFill>
              <a:ln w="28575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32" name="Imagem 31" descr="Uma imagem contendo desenho&#10;&#10;Descrição gerada automaticamente">
            <a:extLst>
              <a:ext uri="{FF2B5EF4-FFF2-40B4-BE49-F238E27FC236}">
                <a16:creationId xmlns:a16="http://schemas.microsoft.com/office/drawing/2014/main" id="{27F4F4AE-D86D-1645-AFA6-AEF0752D4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9" r="12443" b="22502"/>
          <a:stretch/>
        </p:blipFill>
        <p:spPr>
          <a:xfrm>
            <a:off x="8018508" y="2291788"/>
            <a:ext cx="1692240" cy="758793"/>
          </a:xfrm>
          <a:prstGeom prst="rect">
            <a:avLst/>
          </a:prstGeom>
        </p:spPr>
      </p:pic>
      <p:sp>
        <p:nvSpPr>
          <p:cNvPr id="34" name="Retângulo Arredondado 2">
            <a:extLst>
              <a:ext uri="{FF2B5EF4-FFF2-40B4-BE49-F238E27FC236}">
                <a16:creationId xmlns:a16="http://schemas.microsoft.com/office/drawing/2014/main" id="{916E8FC4-5542-3547-991A-8A825618F94C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36" name="Gráfico 35" descr="Email">
            <a:extLst>
              <a:ext uri="{FF2B5EF4-FFF2-40B4-BE49-F238E27FC236}">
                <a16:creationId xmlns:a16="http://schemas.microsoft.com/office/drawing/2014/main" id="{4AA3A173-6C44-CF43-8E3B-AD7A0E341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267" y="5273964"/>
            <a:ext cx="1364433" cy="1364433"/>
          </a:xfrm>
          <a:prstGeom prst="rect">
            <a:avLst/>
          </a:prstGeom>
        </p:spPr>
      </p:pic>
      <p:sp>
        <p:nvSpPr>
          <p:cNvPr id="38" name="Retângulo 37">
            <a:extLst>
              <a:ext uri="{FF2B5EF4-FFF2-40B4-BE49-F238E27FC236}">
                <a16:creationId xmlns:a16="http://schemas.microsoft.com/office/drawing/2014/main" id="{2F599344-95A1-1C41-9D78-9B9898B6DCC7}"/>
              </a:ext>
            </a:extLst>
          </p:cNvPr>
          <p:cNvSpPr/>
          <p:nvPr/>
        </p:nvSpPr>
        <p:spPr>
          <a:xfrm>
            <a:off x="7274453" y="143842"/>
            <a:ext cx="450573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Alguns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CONTATOS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F5A53DA-9BE2-7B44-9727-DE39AED50959}"/>
              </a:ext>
            </a:extLst>
          </p:cNvPr>
          <p:cNvSpPr/>
          <p:nvPr/>
        </p:nvSpPr>
        <p:spPr>
          <a:xfrm>
            <a:off x="7828714" y="3543431"/>
            <a:ext cx="222503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5"/>
              </a:rPr>
              <a:t>https://laureatebrasil.blackboard.com/bbcswebdav/institution/laureate/2020/nead/tutorial.html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420A1A69-B27A-459C-9326-43E6623797C0}"/>
              </a:ext>
            </a:extLst>
          </p:cNvPr>
          <p:cNvSpPr txBox="1"/>
          <p:nvPr/>
        </p:nvSpPr>
        <p:spPr>
          <a:xfrm>
            <a:off x="2375797" y="2067458"/>
            <a:ext cx="1633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1A53D4B-7071-4AB1-A688-E53F43BE39DA}"/>
              </a:ext>
            </a:extLst>
          </p:cNvPr>
          <p:cNvSpPr txBox="1"/>
          <p:nvPr/>
        </p:nvSpPr>
        <p:spPr>
          <a:xfrm>
            <a:off x="2080263" y="2870660"/>
            <a:ext cx="2417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Link de agendamento: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6"/>
              </a:rPr>
              <a:t>http://laureate.filah.com.br/unifg/pages/agendamento/agendamento_filah.jsp?cdRegional=1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E-mail: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7"/>
              </a:rPr>
              <a:t>caa@unifg.edu.br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Whatsapp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81 3461-5556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(número telefônico para atendimento exclusivo pelo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Whatsapp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171B8A-31C7-42A6-9F12-1B884D06E6A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378" y="4009621"/>
            <a:ext cx="213745" cy="21468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6690F8DD-FD63-4523-828B-F03555683F32}"/>
              </a:ext>
            </a:extLst>
          </p:cNvPr>
          <p:cNvSpPr txBox="1"/>
          <p:nvPr/>
        </p:nvSpPr>
        <p:spPr>
          <a:xfrm>
            <a:off x="5108095" y="4005095"/>
            <a:ext cx="220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9"/>
              </a:rPr>
              <a:t>https://unifg.edu.br/nac/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A9444B8-6AA6-46E8-B282-9F4708E529FC}"/>
              </a:ext>
            </a:extLst>
          </p:cNvPr>
          <p:cNvSpPr/>
          <p:nvPr/>
        </p:nvSpPr>
        <p:spPr>
          <a:xfrm>
            <a:off x="7936168" y="4319121"/>
            <a:ext cx="1856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E-mail: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10"/>
              </a:rPr>
              <a:t>nead@unifg.edu.br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1193FE64-16BE-4247-81B0-B4DF828108C1}"/>
              </a:ext>
            </a:extLst>
          </p:cNvPr>
          <p:cNvSpPr txBox="1"/>
          <p:nvPr/>
        </p:nvSpPr>
        <p:spPr>
          <a:xfrm>
            <a:off x="2424471" y="2575491"/>
            <a:ext cx="163378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Central de Atendimento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1" i="0" u="none" strike="noStrike" kern="1200" cap="none" spc="0" normalizeH="0" baseline="0" noProof="0" dirty="0">
                <a:ln>
                  <a:noFill/>
                </a:ln>
                <a:solidFill>
                  <a:srgbClr val="1F3864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ao Aluno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33963300-F4EB-4E5B-8107-3E8B5EE17A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91" y="6095505"/>
            <a:ext cx="2434769" cy="5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4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Arredondado 2">
            <a:extLst>
              <a:ext uri="{FF2B5EF4-FFF2-40B4-BE49-F238E27FC236}">
                <a16:creationId xmlns:a16="http://schemas.microsoft.com/office/drawing/2014/main" id="{916E8FC4-5542-3547-991A-8A825618F94C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33963300-F4EB-4E5B-8107-3E8B5EE17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91" y="6095505"/>
            <a:ext cx="2434769" cy="593244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0518C67E-E161-4EEC-8E87-AF8DDE678E6C}"/>
              </a:ext>
            </a:extLst>
          </p:cNvPr>
          <p:cNvSpPr/>
          <p:nvPr/>
        </p:nvSpPr>
        <p:spPr>
          <a:xfrm>
            <a:off x="1759679" y="3009022"/>
            <a:ext cx="2139957" cy="216659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1">
            <a:extLst>
              <a:ext uri="{FF2B5EF4-FFF2-40B4-BE49-F238E27FC236}">
                <a16:creationId xmlns:a16="http://schemas.microsoft.com/office/drawing/2014/main" id="{DAB282E0-E1FD-42E6-8AB9-D9F7E188C1F4}"/>
              </a:ext>
            </a:extLst>
          </p:cNvPr>
          <p:cNvSpPr txBox="1"/>
          <p:nvPr/>
        </p:nvSpPr>
        <p:spPr>
          <a:xfrm>
            <a:off x="947772" y="1474778"/>
            <a:ext cx="10296454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cs typeface="Segoe UI"/>
              </a:rPr>
              <a:t>O teste de Sondagem é a primeira etapa do nosso PROGRAMA DE REVISÕES. A partir do preenchimento do formulário pelos estudantes, iremos definir quais conteúdos deverão ser trabalhados por seus docentes nas aulas de revisão.</a:t>
            </a:r>
            <a:r>
              <a:rPr lang="en-US" sz="2400" dirty="0">
                <a:cs typeface="Segoe UI"/>
              </a:rPr>
              <a:t>​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525EABA-F962-403B-9EE8-988C80EBFA30}"/>
              </a:ext>
            </a:extLst>
          </p:cNvPr>
          <p:cNvSpPr/>
          <p:nvPr/>
        </p:nvSpPr>
        <p:spPr>
          <a:xfrm>
            <a:off x="6646507" y="158044"/>
            <a:ext cx="5222553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defRPr/>
            </a:pPr>
            <a:r>
              <a:rPr lang="pt-BR" sz="4000" spc="300" dirty="0">
                <a:solidFill>
                  <a:srgbClr val="1B3B72"/>
                </a:solidFill>
                <a:latin typeface="Calibri" panose="020F0502020204030204"/>
                <a:cs typeface="Arial"/>
                <a:sym typeface="Arial"/>
              </a:rPr>
              <a:t>Teste de </a:t>
            </a:r>
            <a:endParaRPr lang="pt-BR" sz="4000" b="1" spc="300" dirty="0">
              <a:solidFill>
                <a:srgbClr val="1B3B72"/>
              </a:solidFill>
              <a:latin typeface="Calibri" panose="020F0502020204030204"/>
              <a:cs typeface="Arial"/>
            </a:endParaRPr>
          </a:p>
          <a:p>
            <a:pPr algn="r" defTabSz="914377">
              <a:defRPr/>
            </a:pPr>
            <a:r>
              <a:rPr lang="pt-BR" sz="4000" b="1" spc="300" dirty="0">
                <a:solidFill>
                  <a:srgbClr val="1B3B72"/>
                </a:solidFill>
                <a:latin typeface="Calibri" panose="020F0502020204030204"/>
                <a:cs typeface="Arial"/>
                <a:sym typeface="Arial"/>
              </a:rPr>
              <a:t>SONDAGEM</a:t>
            </a:r>
            <a:endParaRPr lang="pt-BR" sz="4000" b="1" i="0" u="none" strike="noStrike" kern="1200" cap="none" spc="300" normalizeH="0" baseline="0" noProof="0" dirty="0">
              <a:ln>
                <a:noFill/>
              </a:ln>
              <a:solidFill>
                <a:srgbClr val="1B3B72"/>
              </a:solidFill>
              <a:effectLst/>
              <a:uLnTx/>
              <a:uFillTx/>
              <a:latin typeface="Calibri" panose="020F0502020204030204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5D84427-4FC9-4FD7-B18C-1740C5448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57" y="3192317"/>
            <a:ext cx="1800000" cy="180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85ECBF4-6A7F-4BDC-BD1C-D4D671E98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90" y="3101881"/>
            <a:ext cx="1800000" cy="18000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A619303-F462-462B-980A-B9016976C2B2}"/>
              </a:ext>
            </a:extLst>
          </p:cNvPr>
          <p:cNvSpPr txBox="1"/>
          <p:nvPr/>
        </p:nvSpPr>
        <p:spPr>
          <a:xfrm>
            <a:off x="1165153" y="5403392"/>
            <a:ext cx="3529532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Gestão de Tecnologia da Informação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7378E67-281C-4BE9-9ADA-B5E6C27F56EC}"/>
              </a:ext>
            </a:extLst>
          </p:cNvPr>
          <p:cNvSpPr txBox="1"/>
          <p:nvPr/>
        </p:nvSpPr>
        <p:spPr>
          <a:xfrm>
            <a:off x="8155098" y="5236349"/>
            <a:ext cx="2558384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Ciência da Computação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95A62A-0108-4F6A-8D90-3B80E6500A07}"/>
              </a:ext>
            </a:extLst>
          </p:cNvPr>
          <p:cNvSpPr/>
          <p:nvPr/>
        </p:nvSpPr>
        <p:spPr>
          <a:xfrm>
            <a:off x="8364312" y="2882466"/>
            <a:ext cx="2139957" cy="2166591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78B404-C3F3-468F-B863-842536B6D560}"/>
              </a:ext>
            </a:extLst>
          </p:cNvPr>
          <p:cNvSpPr txBox="1"/>
          <p:nvPr/>
        </p:nvSpPr>
        <p:spPr>
          <a:xfrm>
            <a:off x="78799" y="5787727"/>
            <a:ext cx="6093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u="sng" dirty="0">
                <a:hlinkClick r:id="rId5"/>
              </a:rPr>
              <a:t>https://forms.office.com/Pages/ResponsePage.aspx?id=nqplKssl7kiFm3JpfMgFXMKAf2Y3wXlGpsE1ytzKEPpUMzcxTjRYQ1NMT0Q4REpUNUlDTTgyTUpGTSQlQCN0PWcu</a:t>
            </a:r>
            <a:r>
              <a:rPr lang="pt-BR" sz="1800" u="sng" dirty="0"/>
              <a:t> 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422E5F3-4CD9-46F4-ABE1-61A0EAE13B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786" y="5667173"/>
            <a:ext cx="609399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0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0861D67-B1B0-42EE-B3AF-70468F4F8E4B}"/>
              </a:ext>
            </a:extLst>
          </p:cNvPr>
          <p:cNvSpPr/>
          <p:nvPr/>
        </p:nvSpPr>
        <p:spPr>
          <a:xfrm>
            <a:off x="1084337" y="1198179"/>
            <a:ext cx="10023311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spcAft>
                <a:spcPts val="1200"/>
              </a:spcAft>
              <a:buClr>
                <a:srgbClr val="000000"/>
              </a:buClr>
            </a:pPr>
            <a:r>
              <a:rPr lang="pt-BR" sz="3200" kern="0" dirty="0">
                <a:solidFill>
                  <a:srgbClr val="083B83"/>
                </a:solidFill>
                <a:sym typeface="Arial"/>
              </a:rPr>
              <a:t>“Educação não transforma o mundo. </a:t>
            </a:r>
            <a:r>
              <a:rPr lang="pt-BR" sz="4400" b="1" kern="0" dirty="0">
                <a:solidFill>
                  <a:srgbClr val="083B83"/>
                </a:solidFill>
                <a:sym typeface="Arial"/>
              </a:rPr>
              <a:t>Educação</a:t>
            </a:r>
            <a:r>
              <a:rPr lang="pt-BR" sz="3200" kern="0" dirty="0">
                <a:solidFill>
                  <a:srgbClr val="083B83"/>
                </a:solidFill>
                <a:sym typeface="Arial"/>
              </a:rPr>
              <a:t> muda as pessoas. </a:t>
            </a:r>
            <a:r>
              <a:rPr lang="pt-BR" sz="4400" b="1" kern="0" dirty="0">
                <a:solidFill>
                  <a:srgbClr val="083B83"/>
                </a:solidFill>
                <a:sym typeface="Arial"/>
              </a:rPr>
              <a:t>Pessoas</a:t>
            </a:r>
            <a:r>
              <a:rPr lang="pt-BR" sz="3200" kern="0" dirty="0">
                <a:solidFill>
                  <a:srgbClr val="083B83"/>
                </a:solidFill>
                <a:sym typeface="Arial"/>
              </a:rPr>
              <a:t> transformam o </a:t>
            </a:r>
            <a:r>
              <a:rPr lang="pt-BR" sz="4400" b="1" kern="0" dirty="0">
                <a:solidFill>
                  <a:srgbClr val="083B83"/>
                </a:solidFill>
                <a:sym typeface="Arial"/>
              </a:rPr>
              <a:t>mundo</a:t>
            </a:r>
            <a:r>
              <a:rPr lang="pt-BR" sz="3200" kern="0" dirty="0">
                <a:solidFill>
                  <a:srgbClr val="083B83"/>
                </a:solidFill>
                <a:sym typeface="Arial"/>
              </a:rPr>
              <a:t>.”</a:t>
            </a:r>
          </a:p>
          <a:p>
            <a:pPr algn="r" defTabSz="1219170">
              <a:buClr>
                <a:srgbClr val="000000"/>
              </a:buClr>
            </a:pPr>
            <a:r>
              <a:rPr lang="pt-BR" sz="3200" kern="0" dirty="0">
                <a:solidFill>
                  <a:srgbClr val="083B83"/>
                </a:solidFill>
                <a:latin typeface="Calibri" panose="020F0502020204030204"/>
                <a:sym typeface="Arial"/>
              </a:rPr>
              <a:t>Paulo Freire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1A2EA30-5528-4D1C-BCFF-9227D00E8D44}"/>
              </a:ext>
            </a:extLst>
          </p:cNvPr>
          <p:cNvSpPr/>
          <p:nvPr/>
        </p:nvSpPr>
        <p:spPr>
          <a:xfrm>
            <a:off x="1084337" y="3748804"/>
            <a:ext cx="96145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8000" b="1" dirty="0">
                <a:solidFill>
                  <a:srgbClr val="EF7A1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Bom semestre!</a:t>
            </a:r>
          </a:p>
        </p:txBody>
      </p:sp>
    </p:spTree>
    <p:extLst>
      <p:ext uri="{BB962C8B-B14F-4D97-AF65-F5344CB8AC3E}">
        <p14:creationId xmlns:p14="http://schemas.microsoft.com/office/powerpoint/2010/main" val="1741623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567D7F42-F9A5-43B3-8A06-8565BA154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 rot="10800000">
            <a:off x="157622" y="176419"/>
            <a:ext cx="1389824" cy="1361445"/>
          </a:xfrm>
          <a:prstGeom prst="rect">
            <a:avLst/>
          </a:prstGeom>
        </p:spPr>
      </p:pic>
      <p:pic>
        <p:nvPicPr>
          <p:cNvPr id="5122" name="Picture 2" descr="Resultado de imagem para bonecos 3d para apresentação">
            <a:extLst>
              <a:ext uri="{FF2B5EF4-FFF2-40B4-BE49-F238E27FC236}">
                <a16:creationId xmlns:a16="http://schemas.microsoft.com/office/drawing/2014/main" id="{D19A12D0-DDCD-4512-A028-8F9BE30B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4059879"/>
            <a:ext cx="5446184" cy="203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10837D5-5206-4666-B6B0-A9083A1C5AED}"/>
              </a:ext>
            </a:extLst>
          </p:cNvPr>
          <p:cNvSpPr txBox="1"/>
          <p:nvPr/>
        </p:nvSpPr>
        <p:spPr>
          <a:xfrm>
            <a:off x="5358529" y="300356"/>
            <a:ext cx="3961719" cy="3628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tenho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nenhum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resolução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 o blackboard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4AAAB98E-E07B-4ADE-B88C-DBB331A5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302" y="167999"/>
            <a:ext cx="4572809" cy="1361446"/>
          </a:xfr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CONTRATO DIDÁTICO PARA DISCIPLINA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E75922-88B2-45C0-A86E-FA4DB7F74571}"/>
              </a:ext>
            </a:extLst>
          </p:cNvPr>
          <p:cNvSpPr txBox="1"/>
          <p:nvPr/>
        </p:nvSpPr>
        <p:spPr>
          <a:xfrm>
            <a:off x="207641" y="1537865"/>
            <a:ext cx="6100914" cy="36284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BLACKBOARD</a:t>
            </a:r>
          </a:p>
          <a:p>
            <a:pPr marL="3429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RESOLVA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pendências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senha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junto a </a:t>
            </a:r>
            <a:r>
              <a:rPr lang="en-US" sz="2800" b="1" u="sng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DO ALUNO </a:t>
            </a:r>
          </a:p>
          <a:p>
            <a:pPr marL="3429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deixe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resolver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do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prazo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postagem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atividades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800" b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948801-1495-413D-9591-D7B86610448E}"/>
              </a:ext>
            </a:extLst>
          </p:cNvPr>
          <p:cNvSpPr txBox="1"/>
          <p:nvPr/>
        </p:nvSpPr>
        <p:spPr>
          <a:xfrm>
            <a:off x="8873481" y="584064"/>
            <a:ext cx="3318424" cy="2215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BLACKBOARD</a:t>
            </a:r>
          </a:p>
          <a:p>
            <a:pPr marL="571500" indent="-228600" algn="ctr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 official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UniFG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132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C378642B-C65A-48B1-B3D8-28367B0A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-1" y="0"/>
            <a:ext cx="12192000" cy="6855948"/>
          </a:xfrm>
          <a:prstGeom prst="rect">
            <a:avLst/>
          </a:prstGeom>
          <a:solidFill>
            <a:srgbClr val="FF6600"/>
          </a:solidFill>
        </p:spPr>
      </p:pic>
      <p:pic>
        <p:nvPicPr>
          <p:cNvPr id="2054" name="Picture 6" descr="Resultado de imagem para boneco 3d vestido de astronauta">
            <a:extLst>
              <a:ext uri="{FF2B5EF4-FFF2-40B4-BE49-F238E27FC236}">
                <a16:creationId xmlns:a16="http://schemas.microsoft.com/office/drawing/2014/main" id="{3F62471C-6873-40B5-A474-B460698B8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-1" b="-1"/>
          <a:stretch/>
        </p:blipFill>
        <p:spPr bwMode="auto"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234859" y="1163911"/>
            <a:ext cx="7038488" cy="4954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AULAS REMOTAS E SÍNCRONAS</a:t>
            </a:r>
          </a:p>
          <a:p>
            <a:pPr marL="5715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at 19:00 </a:t>
            </a:r>
          </a:p>
          <a:p>
            <a:pPr marL="5715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link da aula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será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enviado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pelo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BB</a:t>
            </a:r>
          </a:p>
          <a:p>
            <a:pPr marL="5715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Antes das aulas,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visite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aba AVISOS</a:t>
            </a:r>
          </a:p>
          <a:p>
            <a:pPr marL="3429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 BB.</a:t>
            </a:r>
          </a:p>
          <a:p>
            <a:pPr marL="800100" indent="-4572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aulas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serão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gravadas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estarão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3429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disponíveis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no link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gravações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AAAB98E-E07B-4ADE-B88C-DBB331A5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</p:spTree>
    <p:extLst>
      <p:ext uri="{BB962C8B-B14F-4D97-AF65-F5344CB8AC3E}">
        <p14:creationId xmlns:p14="http://schemas.microsoft.com/office/powerpoint/2010/main" val="253730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Nossa disciplina...</a:t>
            </a:r>
          </a:p>
        </p:txBody>
      </p:sp>
    </p:spTree>
    <p:extLst>
      <p:ext uri="{BB962C8B-B14F-4D97-AF65-F5344CB8AC3E}">
        <p14:creationId xmlns:p14="http://schemas.microsoft.com/office/powerpoint/2010/main" val="1578473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C378642B-C65A-48B1-B3D8-28367B0A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-1" y="0"/>
            <a:ext cx="12192000" cy="6855948"/>
          </a:xfrm>
          <a:prstGeom prst="rect">
            <a:avLst/>
          </a:prstGeom>
          <a:solidFill>
            <a:srgbClr val="FF6600"/>
          </a:solidFill>
        </p:spPr>
      </p:pic>
      <p:pic>
        <p:nvPicPr>
          <p:cNvPr id="2054" name="Picture 6" descr="Resultado de imagem para boneco 3d vestido de astronauta">
            <a:extLst>
              <a:ext uri="{FF2B5EF4-FFF2-40B4-BE49-F238E27FC236}">
                <a16:creationId xmlns:a16="http://schemas.microsoft.com/office/drawing/2014/main" id="{3F62471C-6873-40B5-A474-B460698B8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r="-1" b="-1"/>
          <a:stretch/>
        </p:blipFill>
        <p:spPr bwMode="auto">
          <a:xfrm>
            <a:off x="6893344" y="760562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145172" y="1132380"/>
            <a:ext cx="7428841" cy="49544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AULAS REMOTAS E SÍNCRONAS</a:t>
            </a:r>
          </a:p>
          <a:p>
            <a:pPr marL="5715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links de aula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estarão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disponíveis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aba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avisos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seu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BB. </a:t>
            </a:r>
          </a:p>
          <a:p>
            <a:pPr marL="342900">
              <a:lnSpc>
                <a:spcPct val="160000"/>
              </a:lnSpc>
              <a:spcAft>
                <a:spcPts val="600"/>
              </a:spcAft>
            </a:pPr>
            <a:endParaRPr lang="en-US" sz="2800" b="1" dirty="0">
              <a:solidFill>
                <a:srgbClr val="0070C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Leia o tutorial do Blackboard </a:t>
            </a:r>
          </a:p>
          <a:p>
            <a:pPr marL="342900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estará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disponível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</a:t>
            </a:r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aba AVISOS.</a:t>
            </a:r>
          </a:p>
          <a:p>
            <a:pPr marL="342900">
              <a:lnSpc>
                <a:spcPct val="160000"/>
              </a:lnSpc>
              <a:spcAft>
                <a:spcPts val="600"/>
              </a:spcAft>
            </a:pPr>
            <a:endParaRPr lang="en-US" sz="2800" b="1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10" name="Título 4">
            <a:extLst>
              <a:ext uri="{FF2B5EF4-FFF2-40B4-BE49-F238E27FC236}">
                <a16:creationId xmlns:a16="http://schemas.microsoft.com/office/drawing/2014/main" id="{8D19C662-E23D-F84E-AC5B-B0ED6A149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</p:spTree>
    <p:extLst>
      <p:ext uri="{BB962C8B-B14F-4D97-AF65-F5344CB8AC3E}">
        <p14:creationId xmlns:p14="http://schemas.microsoft.com/office/powerpoint/2010/main" val="2942066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1" y="2054322"/>
            <a:ext cx="12191999" cy="4556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98488" indent="-514350" algn="just">
              <a:lnSpc>
                <a:spcPct val="160000"/>
              </a:lnSpc>
              <a:spcAft>
                <a:spcPts val="600"/>
              </a:spcAft>
              <a:buAutoNum type="arabicPeriod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Fique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atento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aos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prazos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entrega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das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propostas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sala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fazem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parte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avaliação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</a:p>
          <a:p>
            <a:pPr marL="598488" indent="-514350" algn="just">
              <a:lnSpc>
                <a:spcPct val="160000"/>
              </a:lnSpc>
              <a:spcAft>
                <a:spcPts val="600"/>
              </a:spcAft>
              <a:buAutoNum type="arabicPeriod"/>
            </a:pP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Todas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enviadas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via BB;</a:t>
            </a:r>
          </a:p>
          <a:p>
            <a:pPr algn="just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3. Se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precisar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faltar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uma aula,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gravação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antes da aula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seguinte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para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realização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das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atividades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acompanhamento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disciplina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60E994CD-11AF-CF4B-B6A2-CDF82A1A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AAF4035-FED6-FD46-BA6A-E0A8DA26BE0B}"/>
              </a:ext>
            </a:extLst>
          </p:cNvPr>
          <p:cNvSpPr/>
          <p:nvPr/>
        </p:nvSpPr>
        <p:spPr>
          <a:xfrm>
            <a:off x="0" y="1198223"/>
            <a:ext cx="3736664" cy="477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4138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ATIVIDADES DESENVOLVIDAS </a:t>
            </a:r>
          </a:p>
        </p:txBody>
      </p:sp>
    </p:spTree>
    <p:extLst>
      <p:ext uri="{BB962C8B-B14F-4D97-AF65-F5344CB8AC3E}">
        <p14:creationId xmlns:p14="http://schemas.microsoft.com/office/powerpoint/2010/main" val="418613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1" y="2169935"/>
            <a:ext cx="12191999" cy="44726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4138" algn="just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66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atividades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grupo</a:t>
            </a:r>
            <a:r>
              <a:rPr lang="en-US" sz="2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postadas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individualmente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blackboard –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84138" algn="just">
              <a:lnSpc>
                <a:spcPct val="160000"/>
              </a:lnSpc>
              <a:spcAft>
                <a:spcPts val="600"/>
              </a:spcAft>
            </a:pP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4138" algn="just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Se um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faz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mas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blackboard,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atividade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ser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avaliada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logo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nota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zero;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8" name="Título 4">
            <a:extLst>
              <a:ext uri="{FF2B5EF4-FFF2-40B4-BE49-F238E27FC236}">
                <a16:creationId xmlns:a16="http://schemas.microsoft.com/office/drawing/2014/main" id="{1B811974-A334-2A44-B04D-CC50BBDA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CDE340A-26F1-E242-B575-B785C8806983}"/>
              </a:ext>
            </a:extLst>
          </p:cNvPr>
          <p:cNvSpPr/>
          <p:nvPr/>
        </p:nvSpPr>
        <p:spPr>
          <a:xfrm>
            <a:off x="0" y="1198223"/>
            <a:ext cx="3736664" cy="4772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4138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ATIVIDADES DESENVOLVIDAS </a:t>
            </a:r>
          </a:p>
        </p:txBody>
      </p:sp>
    </p:spTree>
    <p:extLst>
      <p:ext uri="{BB962C8B-B14F-4D97-AF65-F5344CB8AC3E}">
        <p14:creationId xmlns:p14="http://schemas.microsoft.com/office/powerpoint/2010/main" val="2189820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330076" y="2252630"/>
            <a:ext cx="12522076" cy="36633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228600" algn="just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existe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segunda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chamada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nenhuma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avaliação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</a:p>
          <a:p>
            <a:pPr marL="571500" indent="-228600" algn="just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avaliações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iniciam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às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19h10 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terminam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às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21h10, se o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aluno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chegar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atrasado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por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algum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motivo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extemporâneo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será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dele 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responsabilidade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única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exclusiva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concluir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prova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durante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 tempo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estabelecido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9" name="Título 4">
            <a:extLst>
              <a:ext uri="{FF2B5EF4-FFF2-40B4-BE49-F238E27FC236}">
                <a16:creationId xmlns:a16="http://schemas.microsoft.com/office/drawing/2014/main" id="{F24B4789-714B-8E40-8E5E-21A7D3C32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2A8CCBD-1722-0146-A830-BFF25972BF9C}"/>
              </a:ext>
            </a:extLst>
          </p:cNvPr>
          <p:cNvSpPr/>
          <p:nvPr/>
        </p:nvSpPr>
        <p:spPr>
          <a:xfrm>
            <a:off x="0" y="1198223"/>
            <a:ext cx="2330959" cy="691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4138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AVALIAÇÕES</a:t>
            </a:r>
          </a:p>
        </p:txBody>
      </p:sp>
    </p:spTree>
    <p:extLst>
      <p:ext uri="{BB962C8B-B14F-4D97-AF65-F5344CB8AC3E}">
        <p14:creationId xmlns:p14="http://schemas.microsoft.com/office/powerpoint/2010/main" val="4155866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E469DEE9-19E0-4B13-B9CB-24D68FD3F85A}"/>
              </a:ext>
            </a:extLst>
          </p:cNvPr>
          <p:cNvSpPr txBox="1">
            <a:spLocks/>
          </p:cNvSpPr>
          <p:nvPr/>
        </p:nvSpPr>
        <p:spPr>
          <a:xfrm>
            <a:off x="-235484" y="2590350"/>
            <a:ext cx="12427483" cy="3053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00100" indent="-457200" algn="just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um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N1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precisará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10,0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N2 para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reprovado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tirar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10,0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substitutiva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algn="just">
              <a:lnSpc>
                <a:spcPct val="160000"/>
              </a:lnSpc>
              <a:spcAft>
                <a:spcPts val="600"/>
              </a:spcAft>
            </a:pP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800100" indent="-457200" algn="just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avaliação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substitutiva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é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relativa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apenas</a:t>
            </a:r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N2</a:t>
            </a:r>
          </a:p>
        </p:txBody>
      </p:sp>
      <p:pic>
        <p:nvPicPr>
          <p:cNvPr id="13" name="Imagem 12" descr="Padrão do plano de fundo&#10;&#10;Descrição gerada automaticamente com confiança baixa">
            <a:extLst>
              <a:ext uri="{FF2B5EF4-FFF2-40B4-BE49-F238E27FC236}">
                <a16:creationId xmlns:a16="http://schemas.microsoft.com/office/drawing/2014/main" id="{75079246-5D10-4902-964F-0FF13D8335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27" b="87694"/>
          <a:stretch/>
        </p:blipFill>
        <p:spPr>
          <a:xfrm>
            <a:off x="24117" y="22819"/>
            <a:ext cx="1065381" cy="94322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19C1A5A-3A63-E540-A6CC-5FB5AECB8BB4}"/>
              </a:ext>
            </a:extLst>
          </p:cNvPr>
          <p:cNvSpPr/>
          <p:nvPr/>
        </p:nvSpPr>
        <p:spPr>
          <a:xfrm>
            <a:off x="0" y="1198223"/>
            <a:ext cx="2330959" cy="6910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4138">
              <a:lnSpc>
                <a:spcPct val="160000"/>
              </a:lnSpc>
              <a:spcAft>
                <a:spcPts val="6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AVALIAÇÕES</a:t>
            </a:r>
          </a:p>
        </p:txBody>
      </p:sp>
      <p:sp>
        <p:nvSpPr>
          <p:cNvPr id="9" name="Título 4">
            <a:extLst>
              <a:ext uri="{FF2B5EF4-FFF2-40B4-BE49-F238E27FC236}">
                <a16:creationId xmlns:a16="http://schemas.microsoft.com/office/drawing/2014/main" id="{F8A2B668-E8C2-6D48-AA25-BA924C7E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98" y="-108326"/>
            <a:ext cx="10513439" cy="9432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CONTRATO DIDÁTICO PARA DISCIPLINA</a:t>
            </a:r>
          </a:p>
        </p:txBody>
      </p:sp>
    </p:spTree>
    <p:extLst>
      <p:ext uri="{BB962C8B-B14F-4D97-AF65-F5344CB8AC3E}">
        <p14:creationId xmlns:p14="http://schemas.microsoft.com/office/powerpoint/2010/main" val="393884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TRIÂNGULO RETÂNGULO / CICLO TRIGONOMÉTRICO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95" y="1188669"/>
            <a:ext cx="7531609" cy="502213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 rot="16200000">
            <a:off x="9367965" y="1559695"/>
            <a:ext cx="1109599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trekandshoot</a:t>
            </a:r>
            <a:r>
              <a:rPr lang="pt-B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/</a:t>
            </a:r>
            <a:r>
              <a:rPr lang="pt-B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Shutterstock</a:t>
            </a:r>
            <a:endParaRPr lang="pt-BR" sz="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123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8336280" y="5638673"/>
            <a:ext cx="1368000" cy="360000"/>
          </a:xfrm>
          <a:prstGeom prst="rect">
            <a:avLst/>
          </a:prstGeom>
          <a:solidFill>
            <a:srgbClr val="F59F4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75999" y="1321415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Seja o triângulo ABC, retângulo em A, de ângulos agudos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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lados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5" y="2000202"/>
            <a:ext cx="3780159" cy="289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7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75999" y="1321415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Seja o triângulo ABC, retângulo em A, de ângulos agudos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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lados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5" y="2000202"/>
            <a:ext cx="3780159" cy="289204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856846" y="2965871"/>
            <a:ext cx="2219972" cy="830997"/>
            <a:chOff x="828167" y="2682949"/>
            <a:chExt cx="2219972" cy="830997"/>
          </a:xfrm>
        </p:grpSpPr>
        <p:cxnSp>
          <p:nvCxnSpPr>
            <p:cNvPr id="7" name="Conector de seta reta 6"/>
            <p:cNvCxnSpPr/>
            <p:nvPr/>
          </p:nvCxnSpPr>
          <p:spPr>
            <a:xfrm flipH="1" flipV="1">
              <a:off x="2544139" y="3098447"/>
              <a:ext cx="504000" cy="1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828167" y="2682949"/>
              <a:ext cx="1717458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400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75999" y="1321415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Seja o triângulo ABC, retângulo em A, de ângulos agudos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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lados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5" y="2000202"/>
            <a:ext cx="3780159" cy="289204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6263214" y="2889671"/>
            <a:ext cx="2878806" cy="584775"/>
            <a:chOff x="5366377" y="2595723"/>
            <a:chExt cx="2878806" cy="584775"/>
          </a:xfrm>
        </p:grpSpPr>
        <p:cxnSp>
          <p:nvCxnSpPr>
            <p:cNvPr id="8" name="Conector de seta reta 7"/>
            <p:cNvCxnSpPr/>
            <p:nvPr/>
          </p:nvCxnSpPr>
          <p:spPr>
            <a:xfrm>
              <a:off x="5366377" y="2905845"/>
              <a:ext cx="504000" cy="0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5868891" y="2595723"/>
              <a:ext cx="2376292" cy="584775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Hipotenusa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ao ângulo reto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56846" y="2965871"/>
            <a:ext cx="2219972" cy="830997"/>
            <a:chOff x="828167" y="2682949"/>
            <a:chExt cx="2219972" cy="830997"/>
          </a:xfrm>
        </p:grpSpPr>
        <p:cxnSp>
          <p:nvCxnSpPr>
            <p:cNvPr id="7" name="Conector de seta reta 6"/>
            <p:cNvCxnSpPr/>
            <p:nvPr/>
          </p:nvCxnSpPr>
          <p:spPr>
            <a:xfrm flipH="1" flipV="1">
              <a:off x="2544139" y="3098447"/>
              <a:ext cx="504000" cy="1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828167" y="2682949"/>
              <a:ext cx="1717458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7598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75999" y="1321415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Seja o triângulo ABC, retângulo em A, de ângulos agudos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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lados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5" y="2000202"/>
            <a:ext cx="3780159" cy="289204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6263214" y="2889671"/>
            <a:ext cx="2878806" cy="584775"/>
            <a:chOff x="5366377" y="2595723"/>
            <a:chExt cx="2878806" cy="584775"/>
          </a:xfrm>
        </p:grpSpPr>
        <p:cxnSp>
          <p:nvCxnSpPr>
            <p:cNvPr id="8" name="Conector de seta reta 7"/>
            <p:cNvCxnSpPr/>
            <p:nvPr/>
          </p:nvCxnSpPr>
          <p:spPr>
            <a:xfrm>
              <a:off x="5366377" y="2905845"/>
              <a:ext cx="504000" cy="0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5868891" y="2595723"/>
              <a:ext cx="2376292" cy="584775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Hipotenusa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ao ângulo reto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56846" y="2965871"/>
            <a:ext cx="2219972" cy="830997"/>
            <a:chOff x="828167" y="2682949"/>
            <a:chExt cx="2219972" cy="830997"/>
          </a:xfrm>
        </p:grpSpPr>
        <p:cxnSp>
          <p:nvCxnSpPr>
            <p:cNvPr id="7" name="Conector de seta reta 6"/>
            <p:cNvCxnSpPr/>
            <p:nvPr/>
          </p:nvCxnSpPr>
          <p:spPr>
            <a:xfrm flipH="1" flipV="1">
              <a:off x="2544139" y="3098447"/>
              <a:ext cx="504000" cy="1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828167" y="2682949"/>
              <a:ext cx="1717458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5227021" y="5005666"/>
            <a:ext cx="1699824" cy="1094226"/>
            <a:chOff x="4236421" y="4929466"/>
            <a:chExt cx="1699824" cy="1094226"/>
          </a:xfrm>
        </p:grpSpPr>
        <p:cxnSp>
          <p:nvCxnSpPr>
            <p:cNvPr id="9" name="Conector de seta reta 8"/>
            <p:cNvCxnSpPr/>
            <p:nvPr/>
          </p:nvCxnSpPr>
          <p:spPr>
            <a:xfrm>
              <a:off x="5072352" y="4929466"/>
              <a:ext cx="0" cy="260848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ângulo 11"/>
            <p:cNvSpPr/>
            <p:nvPr/>
          </p:nvSpPr>
          <p:spPr>
            <a:xfrm>
              <a:off x="4236421" y="5192695"/>
              <a:ext cx="1699824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110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3AAF110-D7EE-492B-9996-D707B329B8E8}"/>
              </a:ext>
            </a:extLst>
          </p:cNvPr>
          <p:cNvSpPr/>
          <p:nvPr/>
        </p:nvSpPr>
        <p:spPr>
          <a:xfrm>
            <a:off x="8624105" y="-37823"/>
            <a:ext cx="3403581" cy="1487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733" b="0" i="0" u="none" strike="noStrike" kern="1200" cap="none" spc="300" normalizeH="0" baseline="0" noProof="0">
                <a:ln>
                  <a:noFill/>
                </a:ln>
                <a:solidFill>
                  <a:srgbClr val="1F2E5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Nossa</a:t>
            </a:r>
            <a:endParaRPr kumimoji="0" lang="pt-BR" sz="3733" b="1" i="0" u="none" strike="noStrike" kern="1200" cap="none" spc="300" normalizeH="0" baseline="0" noProof="0">
              <a:ln>
                <a:noFill/>
              </a:ln>
              <a:solidFill>
                <a:srgbClr val="1F2E57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333" b="1" i="0" u="none" strike="noStrike" kern="1200" cap="none" spc="300" normalizeH="0" baseline="0" noProof="0">
                <a:ln>
                  <a:noFill/>
                </a:ln>
                <a:solidFill>
                  <a:srgbClr val="1F2E57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  <a:sym typeface="Arial"/>
              </a:rPr>
              <a:t>EMENTA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B8E5F3E4-10B1-4C1E-961A-CBEED1F9C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824" y="6113264"/>
            <a:ext cx="2217861" cy="540393"/>
          </a:xfrm>
          <a:prstGeom prst="rect">
            <a:avLst/>
          </a:prstGeom>
        </p:spPr>
      </p:pic>
      <p:sp>
        <p:nvSpPr>
          <p:cNvPr id="8" name="Retângulo Arredondado 2">
            <a:extLst>
              <a:ext uri="{FF2B5EF4-FFF2-40B4-BE49-F238E27FC236}">
                <a16:creationId xmlns:a16="http://schemas.microsoft.com/office/drawing/2014/main" id="{3A7FCDC3-42B7-45BF-AA8B-275542FF01B5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61A245-A172-489C-91A3-A63EE7972ACC}"/>
              </a:ext>
            </a:extLst>
          </p:cNvPr>
          <p:cNvSpPr txBox="1"/>
          <p:nvPr/>
        </p:nvSpPr>
        <p:spPr>
          <a:xfrm>
            <a:off x="400650" y="1742526"/>
            <a:ext cx="113906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São introduzidos novos conceitos e formalismos matemáticos essenciais ao desenvolvimento do pensamento analítico-abstrato e ao estudo de funções de uma variável real, mostrando a importância e a aplicação de conceitos tais como limites, derivadas e integrais como ferramentas indispensáveis na resolução de problemas de cinemática.</a:t>
            </a:r>
          </a:p>
        </p:txBody>
      </p:sp>
    </p:spTree>
    <p:extLst>
      <p:ext uri="{BB962C8B-B14F-4D97-AF65-F5344CB8AC3E}">
        <p14:creationId xmlns:p14="http://schemas.microsoft.com/office/powerpoint/2010/main" val="4193607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75999" y="1321415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Seja o triângulo ABC, retângulo em A, de ângulos agudos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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lados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835" y="2000202"/>
            <a:ext cx="3780159" cy="2892049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6263214" y="2889671"/>
            <a:ext cx="2878806" cy="584775"/>
            <a:chOff x="5366377" y="2595723"/>
            <a:chExt cx="2878806" cy="584775"/>
          </a:xfrm>
        </p:grpSpPr>
        <p:cxnSp>
          <p:nvCxnSpPr>
            <p:cNvPr id="8" name="Conector de seta reta 7"/>
            <p:cNvCxnSpPr/>
            <p:nvPr/>
          </p:nvCxnSpPr>
          <p:spPr>
            <a:xfrm>
              <a:off x="5366377" y="2905845"/>
              <a:ext cx="504000" cy="0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ângulo 9"/>
            <p:cNvSpPr/>
            <p:nvPr/>
          </p:nvSpPr>
          <p:spPr>
            <a:xfrm>
              <a:off x="5868891" y="2595723"/>
              <a:ext cx="2376292" cy="584775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Hipotenusa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ao ângulo reto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1856846" y="2965871"/>
            <a:ext cx="2219972" cy="830997"/>
            <a:chOff x="828167" y="2682949"/>
            <a:chExt cx="2219972" cy="830997"/>
          </a:xfrm>
        </p:grpSpPr>
        <p:cxnSp>
          <p:nvCxnSpPr>
            <p:cNvPr id="7" name="Conector de seta reta 6"/>
            <p:cNvCxnSpPr/>
            <p:nvPr/>
          </p:nvCxnSpPr>
          <p:spPr>
            <a:xfrm flipH="1" flipV="1">
              <a:off x="2544139" y="3098447"/>
              <a:ext cx="504000" cy="1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828167" y="2682949"/>
              <a:ext cx="1717458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5227021" y="5005666"/>
            <a:ext cx="1699824" cy="1094226"/>
            <a:chOff x="4236421" y="4929466"/>
            <a:chExt cx="1699824" cy="1094226"/>
          </a:xfrm>
        </p:grpSpPr>
        <p:cxnSp>
          <p:nvCxnSpPr>
            <p:cNvPr id="9" name="Conector de seta reta 8"/>
            <p:cNvCxnSpPr/>
            <p:nvPr/>
          </p:nvCxnSpPr>
          <p:spPr>
            <a:xfrm>
              <a:off x="5072352" y="4929466"/>
              <a:ext cx="0" cy="260848"/>
            </a:xfrm>
            <a:prstGeom prst="straightConnector1">
              <a:avLst/>
            </a:prstGeom>
            <a:ln>
              <a:solidFill>
                <a:srgbClr val="74287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ângulo 11"/>
            <p:cNvSpPr/>
            <p:nvPr/>
          </p:nvSpPr>
          <p:spPr>
            <a:xfrm>
              <a:off x="4236421" y="5192695"/>
              <a:ext cx="1699824" cy="830997"/>
            </a:xfrm>
            <a:prstGeom prst="rect">
              <a:avLst/>
            </a:prstGeom>
            <a:ln>
              <a:solidFill>
                <a:srgbClr val="742871"/>
              </a:solidFill>
            </a:ln>
          </p:spPr>
          <p:txBody>
            <a:bodyPr wrap="none">
              <a:spAutoFit/>
            </a:bodyPr>
            <a:lstStyle/>
            <a:p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Cateto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oposto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</a:p>
            <a:p>
              <a:pPr marL="182563" indent="-182563"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adjacente a </a:t>
              </a:r>
              <a:r>
                <a:rPr lang="pt-B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  <a:r>
                <a:rPr lang="pt-B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7549416" y="5194907"/>
            <a:ext cx="2568332" cy="823815"/>
            <a:chOff x="6025416" y="5194906"/>
            <a:chExt cx="2568332" cy="823815"/>
          </a:xfrm>
        </p:grpSpPr>
        <p:sp>
          <p:nvSpPr>
            <p:cNvPr id="18" name="Retângulo 17"/>
            <p:cNvSpPr/>
            <p:nvPr/>
          </p:nvSpPr>
          <p:spPr>
            <a:xfrm>
              <a:off x="6812280" y="5638673"/>
              <a:ext cx="1368000" cy="360000"/>
            </a:xfrm>
            <a:prstGeom prst="rect">
              <a:avLst/>
            </a:prstGeom>
            <a:solidFill>
              <a:srgbClr val="F59F4A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025416" y="5194906"/>
              <a:ext cx="2568332" cy="8238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90°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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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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180°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</a:t>
              </a:r>
            </a:p>
            <a:p>
              <a:pPr algn="ctr">
                <a:lnSpc>
                  <a:spcPts val="3000"/>
                </a:lnSpc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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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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</a:t>
              </a: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90°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6878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17" y="1613757"/>
            <a:ext cx="6477364" cy="431915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 rot="16200000">
            <a:off x="8904253" y="1938298"/>
            <a:ext cx="101181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Cem OZER/</a:t>
            </a:r>
            <a:r>
              <a:rPr lang="pt-B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Shutterstock</a:t>
            </a:r>
            <a:endParaRPr lang="pt-BR" sz="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776000" y="5932913"/>
            <a:ext cx="86196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Estátua em homenagem a Pitágoras, na ilha de </a:t>
            </a:r>
            <a:r>
              <a:rPr lang="pt-B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Samos</a:t>
            </a:r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na Grécia.</a:t>
            </a:r>
          </a:p>
        </p:txBody>
      </p:sp>
      <p:sp>
        <p:nvSpPr>
          <p:cNvPr id="7" name="Retângulo 6"/>
          <p:cNvSpPr/>
          <p:nvPr/>
        </p:nvSpPr>
        <p:spPr>
          <a:xfrm>
            <a:off x="2001481" y="1124318"/>
            <a:ext cx="5740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Teorema de Pitágoras</a:t>
            </a:r>
          </a:p>
        </p:txBody>
      </p:sp>
    </p:spTree>
    <p:extLst>
      <p:ext uri="{BB962C8B-B14F-4D97-AF65-F5344CB8AC3E}">
        <p14:creationId xmlns:p14="http://schemas.microsoft.com/office/powerpoint/2010/main" val="2375880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5740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Teorema de Pitágoras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775998" y="1641379"/>
            <a:ext cx="8619655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Dado o triângulo ABC, retângulo em A, de catetos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hipotenusa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13" y="2281122"/>
            <a:ext cx="3484022" cy="2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22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5740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Teorema de Pitágoras</a:t>
            </a:r>
          </a:p>
        </p:txBody>
      </p:sp>
      <p:sp>
        <p:nvSpPr>
          <p:cNvPr id="7" name="Retângulo 6"/>
          <p:cNvSpPr/>
          <p:nvPr/>
        </p:nvSpPr>
        <p:spPr>
          <a:xfrm>
            <a:off x="3562326" y="5542120"/>
            <a:ext cx="5046996" cy="646331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 quadrado da medida da hipotenusa é igual à soma dos quadrados das medidas dos catetos.</a:t>
            </a:r>
          </a:p>
        </p:txBody>
      </p:sp>
      <p:sp>
        <p:nvSpPr>
          <p:cNvPr id="8" name="Retângulo 7"/>
          <p:cNvSpPr/>
          <p:nvPr/>
        </p:nvSpPr>
        <p:spPr>
          <a:xfrm>
            <a:off x="1775998" y="1641379"/>
            <a:ext cx="8619655" cy="734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Dado o triângulo ABC, retângulo em A, de catetos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hipotenusa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conforme a figura:</a:t>
            </a:r>
          </a:p>
        </p:txBody>
      </p:sp>
      <p:sp>
        <p:nvSpPr>
          <p:cNvPr id="9" name="Retângulo 8"/>
          <p:cNvSpPr/>
          <p:nvPr/>
        </p:nvSpPr>
        <p:spPr>
          <a:xfrm>
            <a:off x="5296986" y="5042943"/>
            <a:ext cx="157767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none">
            <a:spAutoFit/>
          </a:bodyPr>
          <a:lstStyle/>
          <a:p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2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b</a:t>
            </a:r>
            <a:r>
              <a:rPr lang="pt-BR" sz="22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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c</a:t>
            </a:r>
            <a:r>
              <a:rPr lang="pt-BR" sz="22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13" y="2281122"/>
            <a:ext cx="3484022" cy="25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72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57404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Teorema de Pitágoras</a:t>
            </a:r>
          </a:p>
        </p:txBody>
      </p:sp>
      <p:sp>
        <p:nvSpPr>
          <p:cNvPr id="7" name="Retângulo 6"/>
          <p:cNvSpPr/>
          <p:nvPr/>
        </p:nvSpPr>
        <p:spPr>
          <a:xfrm>
            <a:off x="6416039" y="3936018"/>
            <a:ext cx="3999959" cy="1395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600"/>
              </a:lnSpc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 área do quadrado EFGH também pode ser obtida por meio da área do quadrado ABCD subtraída das áreas dos quatro triângulos retângulos.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424" y="1669453"/>
            <a:ext cx="4297190" cy="4427105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6947858" y="3042816"/>
            <a:ext cx="29363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EFGH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A</a:t>
            </a:r>
            <a:r>
              <a:rPr lang="pt-BR" sz="2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ABCD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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4 ⋅ </a:t>
            </a:r>
            <a:r>
              <a:rPr lang="pt-BR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pt-BR" sz="2200" baseline="-25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tri</a:t>
            </a:r>
            <a:r>
              <a:rPr lang="pt-BR" sz="2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.</a:t>
            </a:r>
            <a:r>
              <a:rPr lang="pt-BR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 </a:t>
            </a:r>
            <a:endParaRPr lang="pt-BR" altLang="pt-BR" sz="2200" dirty="0">
              <a:solidFill>
                <a:schemeClr val="tx1">
                  <a:lumMod val="65000"/>
                  <a:lumOff val="3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843466" y="2389274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23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0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p:sp>
        <p:nvSpPr>
          <p:cNvPr id="8" name="Fluxograma: Conector 7"/>
          <p:cNvSpPr>
            <a:spLocks noChangeAspect="1"/>
          </p:cNvSpPr>
          <p:nvPr/>
        </p:nvSpPr>
        <p:spPr>
          <a:xfrm>
            <a:off x="3774934" y="3109790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Conector 8"/>
          <p:cNvSpPr>
            <a:spLocks noChangeAspect="1"/>
          </p:cNvSpPr>
          <p:nvPr/>
        </p:nvSpPr>
        <p:spPr>
          <a:xfrm>
            <a:off x="3561377" y="4945176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Conector 9"/>
          <p:cNvSpPr>
            <a:spLocks noChangeAspect="1"/>
          </p:cNvSpPr>
          <p:nvPr/>
        </p:nvSpPr>
        <p:spPr>
          <a:xfrm>
            <a:off x="2205214" y="2365357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6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843466" y="3500272"/>
                <a:ext cx="4585037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6" y="3500272"/>
                <a:ext cx="4585037" cy="763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694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843466" y="3500272"/>
                <a:ext cx="4585037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6" y="3500272"/>
                <a:ext cx="4585037" cy="7636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uxograma: Conector 7"/>
          <p:cNvSpPr>
            <a:spLocks noChangeAspect="1"/>
          </p:cNvSpPr>
          <p:nvPr/>
        </p:nvSpPr>
        <p:spPr>
          <a:xfrm>
            <a:off x="3759436" y="3109790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Conector 8"/>
          <p:cNvSpPr>
            <a:spLocks noChangeAspect="1"/>
          </p:cNvSpPr>
          <p:nvPr/>
        </p:nvSpPr>
        <p:spPr>
          <a:xfrm>
            <a:off x="1722919" y="3305288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Conector 9"/>
          <p:cNvSpPr>
            <a:spLocks noChangeAspect="1"/>
          </p:cNvSpPr>
          <p:nvPr/>
        </p:nvSpPr>
        <p:spPr>
          <a:xfrm>
            <a:off x="2205214" y="2365357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34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5753905" y="497545"/>
            <a:ext cx="62421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2800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Competências que vamos</a:t>
            </a:r>
            <a:endParaRPr lang="pt-BR" sz="2800" b="1" spc="300">
              <a:solidFill>
                <a:srgbClr val="1B3B72"/>
              </a:solidFill>
              <a:latin typeface="Calibri" panose="020F0502020204030204"/>
              <a:cs typeface="Arial" panose="020B0604020202020204" pitchFamily="34" charset="0"/>
              <a:sym typeface="Arial"/>
            </a:endParaRPr>
          </a:p>
          <a:p>
            <a:pPr algn="r" defTabSz="914377">
              <a:defRPr/>
            </a:pPr>
            <a:r>
              <a:rPr lang="pt-BR" sz="4000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DESENVOLVER</a:t>
            </a:r>
          </a:p>
        </p:txBody>
      </p:sp>
      <p:sp>
        <p:nvSpPr>
          <p:cNvPr id="4" name="Retângulo 3"/>
          <p:cNvSpPr/>
          <p:nvPr/>
        </p:nvSpPr>
        <p:spPr>
          <a:xfrm>
            <a:off x="333271" y="2693380"/>
            <a:ext cx="11103427" cy="2217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buClr>
                <a:srgbClr val="4472C4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pt-B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Pensamento voltado as ciências exatas e naturais – Aplicar conhecimentos científicos nas atividades da profissão.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DFE5D03-F800-42B8-97C4-94DDC1D2DCA7}"/>
              </a:ext>
            </a:extLst>
          </p:cNvPr>
          <p:cNvSpPr/>
          <p:nvPr/>
        </p:nvSpPr>
        <p:spPr>
          <a:xfrm>
            <a:off x="333271" y="1794972"/>
            <a:ext cx="11103427" cy="739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1219170">
              <a:lnSpc>
                <a:spcPct val="150000"/>
              </a:lnSpc>
              <a:buClr>
                <a:srgbClr val="4472C4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pt-B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/>
                <a:sym typeface="Arial"/>
              </a:rPr>
              <a:t>Analisar e resolver problemas</a:t>
            </a:r>
          </a:p>
        </p:txBody>
      </p:sp>
    </p:spTree>
    <p:extLst>
      <p:ext uri="{BB962C8B-B14F-4D97-AF65-F5344CB8AC3E}">
        <p14:creationId xmlns:p14="http://schemas.microsoft.com/office/powerpoint/2010/main" val="3013753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843465" y="4611268"/>
                <a:ext cx="4416722" cy="76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pt-BR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4611268"/>
                <a:ext cx="4416722" cy="76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843466" y="3500272"/>
                <a:ext cx="4591449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6" y="3500272"/>
                <a:ext cx="4591449" cy="763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265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5843465" y="4611268"/>
                <a:ext cx="4416722" cy="76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4611268"/>
                <a:ext cx="4416722" cy="7655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843466" y="3500272"/>
                <a:ext cx="4591449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adjacente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6" y="3500272"/>
                <a:ext cx="4591449" cy="763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p:sp>
        <p:nvSpPr>
          <p:cNvPr id="8" name="Fluxograma: Conector 7"/>
          <p:cNvSpPr>
            <a:spLocks noChangeAspect="1"/>
          </p:cNvSpPr>
          <p:nvPr/>
        </p:nvSpPr>
        <p:spPr>
          <a:xfrm>
            <a:off x="1736277" y="3304660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Conector 8"/>
          <p:cNvSpPr>
            <a:spLocks noChangeAspect="1"/>
          </p:cNvSpPr>
          <p:nvPr/>
        </p:nvSpPr>
        <p:spPr>
          <a:xfrm>
            <a:off x="3573149" y="4937834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Conector 9"/>
          <p:cNvSpPr>
            <a:spLocks noChangeAspect="1"/>
          </p:cNvSpPr>
          <p:nvPr/>
        </p:nvSpPr>
        <p:spPr>
          <a:xfrm>
            <a:off x="2205214" y="2365357"/>
            <a:ext cx="360000" cy="360000"/>
          </a:xfrm>
          <a:prstGeom prst="flowChartConnector">
            <a:avLst/>
          </a:prstGeom>
          <a:noFill/>
          <a:ln>
            <a:solidFill>
              <a:srgbClr val="EF7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cateto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oposto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hipotenusa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65" y="2389275"/>
                <a:ext cx="4230774" cy="7636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2395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97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187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19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4827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853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263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9058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sen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cos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3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Sistema de Avaliações</a:t>
            </a:r>
          </a:p>
        </p:txBody>
      </p:sp>
    </p:spTree>
    <p:extLst>
      <p:ext uri="{BB962C8B-B14F-4D97-AF65-F5344CB8AC3E}">
        <p14:creationId xmlns:p14="http://schemas.microsoft.com/office/powerpoint/2010/main" val="18216648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sen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cos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256827" y="5574182"/>
                <a:ext cx="3062057" cy="430887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>
                <a:spAutoFit/>
              </a:bodyPr>
              <a:lstStyle/>
              <a:p>
                <a:r>
                  <a:rPr lang="pt-BR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(a) 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(90° </a:t>
                </a:r>
                <a14:m>
                  <m:oMath xmlns:m="http://schemas.openxmlformats.org/officeDocument/2006/math">
                    <m:r>
                      <a:rPr lang="pt-BR" sz="22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</m:t>
                    </m:r>
                  </m:oMath>
                </a14:m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27" y="5574182"/>
                <a:ext cx="3062057" cy="430887"/>
              </a:xfrm>
              <a:prstGeom prst="rect">
                <a:avLst/>
              </a:prstGeom>
              <a:blipFill>
                <a:blip r:embed="rId10"/>
                <a:stretch>
                  <a:fillRect l="-2584" t="-8451" r="-1789" b="-28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4218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24" y="1763668"/>
            <a:ext cx="3701493" cy="3473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7" y="4163890"/>
                <a:ext cx="141327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3174814"/>
                <a:ext cx="1587999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358" y="2116871"/>
                <a:ext cx="1624867" cy="701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4232820"/>
                <a:ext cx="1405256" cy="632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366" y="3105948"/>
                <a:ext cx="1597617" cy="7014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sen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</m:t>
                      </m:r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762" y="2207444"/>
                <a:ext cx="1599220" cy="632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sen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cos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44" y="5437158"/>
                <a:ext cx="2003369" cy="704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4256827" y="5574182"/>
                <a:ext cx="3062057" cy="430887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>
                <a:spAutoFit/>
              </a:bodyPr>
              <a:lstStyle/>
              <a:p>
                <a:r>
                  <a:rPr lang="pt-BR" sz="2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sen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(a) 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</a:t>
                </a:r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cos (90° </a:t>
                </a:r>
                <a14:m>
                  <m:oMath xmlns:m="http://schemas.openxmlformats.org/officeDocument/2006/math">
                    <m:r>
                      <a:rPr lang="pt-BR" sz="22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</m:t>
                    </m:r>
                  </m:oMath>
                </a14:m>
                <a:r>
                  <a:rPr lang="pt-BR" sz="2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827" y="5574182"/>
                <a:ext cx="3062057" cy="430887"/>
              </a:xfrm>
              <a:prstGeom prst="rect">
                <a:avLst/>
              </a:prstGeom>
              <a:blipFill>
                <a:blip r:embed="rId10"/>
                <a:stretch>
                  <a:fillRect l="-2584" t="-8451" r="-1789" b="-28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7688461" y="5437157"/>
                <a:ext cx="2670218" cy="692754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tg</m:t>
                          </m:r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(90</m:t>
                          </m:r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°</m:t>
                          </m:r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  <m: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</m:t>
                          </m:r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 </m:t>
                          </m:r>
                          <m: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  <m:t></m:t>
                          </m:r>
                          <m:r>
                            <m:rPr>
                              <m:nor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Trebuchet MS" panose="020B0603020202020204" pitchFamily="34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461" y="5437157"/>
                <a:ext cx="2670218" cy="6927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031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o 18"/>
          <p:cNvGrpSpPr/>
          <p:nvPr/>
        </p:nvGrpSpPr>
        <p:grpSpPr>
          <a:xfrm>
            <a:off x="1799271" y="2012822"/>
            <a:ext cx="4738373" cy="3323674"/>
            <a:chOff x="275271" y="1817952"/>
            <a:chExt cx="4296728" cy="302210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71" y="1817952"/>
              <a:ext cx="4296728" cy="3022101"/>
            </a:xfrm>
            <a:prstGeom prst="rect">
              <a:avLst/>
            </a:prstGeom>
          </p:spPr>
        </p:pic>
        <p:cxnSp>
          <p:nvCxnSpPr>
            <p:cNvPr id="14" name="Conector de seta reta 13"/>
            <p:cNvCxnSpPr/>
            <p:nvPr/>
          </p:nvCxnSpPr>
          <p:spPr>
            <a:xfrm>
              <a:off x="1752599" y="4429125"/>
              <a:ext cx="26640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>
              <a:off x="477480" y="4714875"/>
              <a:ext cx="393911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5626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o 18"/>
          <p:cNvGrpSpPr/>
          <p:nvPr/>
        </p:nvGrpSpPr>
        <p:grpSpPr>
          <a:xfrm>
            <a:off x="1799271" y="2012822"/>
            <a:ext cx="4738373" cy="3323674"/>
            <a:chOff x="275271" y="1817952"/>
            <a:chExt cx="4296728" cy="302210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71" y="1817952"/>
              <a:ext cx="4296728" cy="3022101"/>
            </a:xfrm>
            <a:prstGeom prst="rect">
              <a:avLst/>
            </a:prstGeom>
          </p:spPr>
        </p:pic>
        <p:cxnSp>
          <p:nvCxnSpPr>
            <p:cNvPr id="14" name="Conector de seta reta 13"/>
            <p:cNvCxnSpPr/>
            <p:nvPr/>
          </p:nvCxnSpPr>
          <p:spPr>
            <a:xfrm>
              <a:off x="1752599" y="4429125"/>
              <a:ext cx="26640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>
              <a:off x="477480" y="4714875"/>
              <a:ext cx="393911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6908366" y="3384030"/>
                <a:ext cx="33597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CD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6" y="3384030"/>
                <a:ext cx="3359766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13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Seno, cosseno e tangente de um ângulo agudo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AC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6" y="2257796"/>
                <a:ext cx="3529684" cy="6938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o 18"/>
          <p:cNvGrpSpPr/>
          <p:nvPr/>
        </p:nvGrpSpPr>
        <p:grpSpPr>
          <a:xfrm>
            <a:off x="1799271" y="2012822"/>
            <a:ext cx="4738373" cy="3323674"/>
            <a:chOff x="275271" y="1817952"/>
            <a:chExt cx="4296728" cy="3022101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71" y="1817952"/>
              <a:ext cx="4296728" cy="3022101"/>
            </a:xfrm>
            <a:prstGeom prst="rect">
              <a:avLst/>
            </a:prstGeom>
          </p:spPr>
        </p:pic>
        <p:cxnSp>
          <p:nvCxnSpPr>
            <p:cNvPr id="14" name="Conector de seta reta 13"/>
            <p:cNvCxnSpPr/>
            <p:nvPr/>
          </p:nvCxnSpPr>
          <p:spPr>
            <a:xfrm>
              <a:off x="1752599" y="4429125"/>
              <a:ext cx="2664000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>
              <a:off x="477480" y="4714875"/>
              <a:ext cx="393911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6908366" y="3384030"/>
                <a:ext cx="33597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CD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6" y="3384030"/>
                <a:ext cx="3359766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6908367" y="4504983"/>
                <a:ext cx="276081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tg</m:t>
                      </m:r>
                      <m:r>
                        <m:rPr>
                          <m:nor/>
                        </m:rPr>
                        <a:rPr lang="pt-BR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Trebuchet MS" panose="020B0603020202020204" pitchFamily="34" charset="0"/>
                        </a:rPr>
                        <m:t> </m:t>
                      </m:r>
                      <m:d>
                        <m:d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d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FC</m:t>
                          </m:r>
                        </m:den>
                      </m:f>
                      <m:r>
                        <a:rPr lang="pt-BR" sz="2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367" y="4504983"/>
                <a:ext cx="2760819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437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801793"/>
            <a:ext cx="4152900" cy="416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999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801793"/>
            <a:ext cx="4152900" cy="416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60°=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pt-BR" sz="2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22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245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801793"/>
            <a:ext cx="4152900" cy="416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89" y="1478934"/>
                <a:ext cx="3259226" cy="799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60°=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pt-BR" sz="2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22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5581056" y="3702842"/>
                <a:ext cx="4618893" cy="11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tg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56" y="3702842"/>
                <a:ext cx="4618893" cy="11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9286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1801793"/>
            <a:ext cx="4152900" cy="4162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6260889" y="1508914"/>
                <a:ext cx="3259226" cy="7991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889" y="1508914"/>
                <a:ext cx="3259226" cy="7991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60°=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pt-BR" sz="22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pt-BR" sz="22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76" y="2524652"/>
                <a:ext cx="5135252" cy="931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5581056" y="3702842"/>
                <a:ext cx="4618893" cy="11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tg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30°=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056" y="3702842"/>
                <a:ext cx="4618893" cy="11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6391501" y="4974834"/>
                <a:ext cx="2998000" cy="11462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tg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60°=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01" y="4974834"/>
                <a:ext cx="2998000" cy="11462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614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2082779"/>
            <a:ext cx="34766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34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9CEB3FB-2D41-B74F-8500-3A1428F4A921}"/>
              </a:ext>
            </a:extLst>
          </p:cNvPr>
          <p:cNvGrpSpPr/>
          <p:nvPr/>
        </p:nvGrpSpPr>
        <p:grpSpPr>
          <a:xfrm>
            <a:off x="408873" y="1480796"/>
            <a:ext cx="11374254" cy="3668514"/>
            <a:chOff x="1273501" y="1360670"/>
            <a:chExt cx="9358058" cy="3921387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63630C2-618A-1446-A25C-A0CA3E615B2E}"/>
                </a:ext>
              </a:extLst>
            </p:cNvPr>
            <p:cNvSpPr/>
            <p:nvPr/>
          </p:nvSpPr>
          <p:spPr>
            <a:xfrm>
              <a:off x="5089662" y="1360670"/>
              <a:ext cx="1283070" cy="392138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485A94A-49C8-A541-BFC3-D93CBC03FF84}"/>
                </a:ext>
              </a:extLst>
            </p:cNvPr>
            <p:cNvSpPr/>
            <p:nvPr/>
          </p:nvSpPr>
          <p:spPr>
            <a:xfrm>
              <a:off x="5089660" y="2260626"/>
              <a:ext cx="1250754" cy="2434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N2</a:t>
              </a:r>
            </a:p>
            <a:p>
              <a:pPr algn="ctr"/>
              <a:endParaRPr lang="pt-BR" sz="32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AE9FD89-BF44-D642-A6C3-28C85A18395D}"/>
                </a:ext>
              </a:extLst>
            </p:cNvPr>
            <p:cNvSpPr/>
            <p:nvPr/>
          </p:nvSpPr>
          <p:spPr>
            <a:xfrm>
              <a:off x="6483204" y="1360671"/>
              <a:ext cx="4118995" cy="2671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</a:rPr>
                <a:t>A2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CD298DE-CC42-1E4F-BC0E-97D92B5D3FD8}"/>
                </a:ext>
              </a:extLst>
            </p:cNvPr>
            <p:cNvSpPr/>
            <p:nvPr/>
          </p:nvSpPr>
          <p:spPr>
            <a:xfrm>
              <a:off x="6483204" y="1627816"/>
              <a:ext cx="1817821" cy="15571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solidFill>
                    <a:srgbClr val="002060"/>
                  </a:solidFill>
                </a:rPr>
                <a:t>AVALIAÇÃO(ÕES)</a:t>
              </a:r>
            </a:p>
            <a:p>
              <a:pPr algn="ctr"/>
              <a:r>
                <a:rPr lang="pt-BR" sz="1200">
                  <a:solidFill>
                    <a:srgbClr val="002060"/>
                  </a:solidFill>
                </a:rPr>
                <a:t>A SER(EM) DEFINIDA(</a:t>
              </a:r>
              <a:r>
                <a:rPr lang="pt-BR" sz="1200" err="1">
                  <a:solidFill>
                    <a:srgbClr val="002060"/>
                  </a:solidFill>
                </a:rPr>
                <a:t>S</a:t>
              </a:r>
              <a:r>
                <a:rPr lang="pt-BR" sz="1200">
                  <a:solidFill>
                    <a:srgbClr val="002060"/>
                  </a:solidFill>
                </a:rPr>
                <a:t>) DE ACORDO COM OS OBJETIVOS DE APRENDIZAGEM DA DISCIPLINA</a:t>
              </a:r>
            </a:p>
            <a:p>
              <a:pPr algn="ctr"/>
              <a:r>
                <a:rPr lang="pt-BR" sz="1200">
                  <a:solidFill>
                    <a:srgbClr val="002060"/>
                  </a:solidFill>
                </a:rPr>
                <a:t>(9,0 pontos)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8993C63-BD57-0645-A353-0C42F93337F6}"/>
                </a:ext>
              </a:extLst>
            </p:cNvPr>
            <p:cNvSpPr/>
            <p:nvPr/>
          </p:nvSpPr>
          <p:spPr>
            <a:xfrm>
              <a:off x="8784377" y="1627817"/>
              <a:ext cx="1817821" cy="15571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>
                  <a:solidFill>
                    <a:srgbClr val="002060"/>
                  </a:solidFill>
                </a:rPr>
                <a:t>APS</a:t>
              </a:r>
              <a:r>
                <a:rPr lang="pt-BR" b="1">
                  <a:solidFill>
                    <a:srgbClr val="002060"/>
                  </a:solidFill>
                </a:rPr>
                <a:t> </a:t>
              </a:r>
              <a:r>
                <a:rPr lang="pt-BR">
                  <a:solidFill>
                    <a:srgbClr val="002060"/>
                  </a:solidFill>
                </a:rPr>
                <a:t>– </a:t>
              </a:r>
              <a:r>
                <a:rPr lang="pt-BR" sz="1200">
                  <a:solidFill>
                    <a:srgbClr val="002060"/>
                  </a:solidFill>
                </a:rPr>
                <a:t>ATIVIDADE PRÁTICA SUPERVISIONADA</a:t>
              </a:r>
            </a:p>
            <a:p>
              <a:r>
                <a:rPr lang="pt-BR" sz="1200">
                  <a:solidFill>
                    <a:srgbClr val="002060"/>
                  </a:solidFill>
                </a:rPr>
                <a:t>                  (1,0 ponto)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3BBD2FB-B2BF-6646-B59E-644AE4C9D6BF}"/>
                </a:ext>
              </a:extLst>
            </p:cNvPr>
            <p:cNvSpPr/>
            <p:nvPr/>
          </p:nvSpPr>
          <p:spPr>
            <a:xfrm>
              <a:off x="1273501" y="1360670"/>
              <a:ext cx="1283070" cy="3921387"/>
            </a:xfrm>
            <a:prstGeom prst="rect">
              <a:avLst/>
            </a:prstGeom>
            <a:solidFill>
              <a:srgbClr val="1B3B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800">
                <a:solidFill>
                  <a:srgbClr val="FFFFFF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39AC20A-2CD8-0D4D-95DC-B5B589695E75}"/>
                </a:ext>
              </a:extLst>
            </p:cNvPr>
            <p:cNvSpPr/>
            <p:nvPr/>
          </p:nvSpPr>
          <p:spPr>
            <a:xfrm>
              <a:off x="1289659" y="2260627"/>
              <a:ext cx="1250754" cy="2631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5400" b="1">
                  <a:solidFill>
                    <a:schemeClr val="bg1"/>
                  </a:solidFill>
                </a:rPr>
                <a:t>N1</a:t>
              </a:r>
            </a:p>
            <a:p>
              <a:pPr algn="ctr"/>
              <a:endParaRPr lang="pt-BR" sz="3200" b="1">
                <a:solidFill>
                  <a:schemeClr val="bg1"/>
                </a:solidFill>
              </a:endParaRPr>
            </a:p>
            <a:p>
              <a:pPr algn="ctr"/>
              <a:r>
                <a:rPr lang="pt-BR" sz="2000">
                  <a:solidFill>
                    <a:schemeClr val="bg1"/>
                  </a:solidFill>
                </a:rPr>
                <a:t>PESO</a:t>
              </a:r>
              <a:r>
                <a:rPr lang="pt-BR" sz="320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pt-BR" sz="32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A0826FC3-EDA8-5D45-94C9-D5D05B991E3B}"/>
                </a:ext>
              </a:extLst>
            </p:cNvPr>
            <p:cNvSpPr/>
            <p:nvPr/>
          </p:nvSpPr>
          <p:spPr>
            <a:xfrm>
              <a:off x="2667044" y="1360671"/>
              <a:ext cx="2312146" cy="267145"/>
            </a:xfrm>
            <a:prstGeom prst="rect">
              <a:avLst/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>
                  <a:solidFill>
                    <a:srgbClr val="1B3B72"/>
                  </a:solidFill>
                </a:rPr>
                <a:t>A1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CDD50B34-A6DE-B642-8DEB-5E249773381F}"/>
                </a:ext>
              </a:extLst>
            </p:cNvPr>
            <p:cNvSpPr/>
            <p:nvPr/>
          </p:nvSpPr>
          <p:spPr>
            <a:xfrm>
              <a:off x="2667043" y="1627814"/>
              <a:ext cx="2312145" cy="3654243"/>
            </a:xfrm>
            <a:prstGeom prst="rect">
              <a:avLst/>
            </a:prstGeom>
            <a:solidFill>
              <a:srgbClr val="DEE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solidFill>
                    <a:srgbClr val="002060"/>
                  </a:solidFill>
                </a:rPr>
                <a:t>AVALIAÇÃO(ÕES) </a:t>
              </a:r>
              <a:r>
                <a:rPr lang="pt-BR" sz="1200">
                  <a:solidFill>
                    <a:srgbClr val="002060"/>
                  </a:solidFill>
                </a:rPr>
                <a:t>A SER(EM) DEFINIDA(</a:t>
              </a:r>
              <a:r>
                <a:rPr lang="pt-BR" sz="1200" err="1">
                  <a:solidFill>
                    <a:srgbClr val="002060"/>
                  </a:solidFill>
                </a:rPr>
                <a:t>S</a:t>
              </a:r>
              <a:r>
                <a:rPr lang="pt-BR" sz="1200">
                  <a:solidFill>
                    <a:srgbClr val="002060"/>
                  </a:solidFill>
                </a:rPr>
                <a:t>) DE ACORDO COM OS OBJETIVOS DE APRENDIZAGEM DA DISCIPLINA</a:t>
              </a:r>
            </a:p>
            <a:p>
              <a:pPr algn="ctr"/>
              <a:endParaRPr lang="pt-BR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0 </a:t>
              </a:r>
              <a:r>
                <a:rPr lang="pt-BR" b="1">
                  <a:solidFill>
                    <a:srgbClr val="002060"/>
                  </a:solidFill>
                  <a:sym typeface="Wingdings" panose="05000000000000000000" pitchFamily="2" charset="2"/>
                </a:rPr>
                <a:t> 10</a:t>
              </a:r>
              <a:endParaRPr lang="pt-BR" b="1">
                <a:solidFill>
                  <a:srgbClr val="002060"/>
                </a:solidFill>
              </a:endParaRP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34A2549-518B-3245-9111-7882645545C1}"/>
                </a:ext>
              </a:extLst>
            </p:cNvPr>
            <p:cNvSpPr/>
            <p:nvPr/>
          </p:nvSpPr>
          <p:spPr>
            <a:xfrm>
              <a:off x="6512564" y="3646911"/>
              <a:ext cx="4118995" cy="26714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>
                  <a:solidFill>
                    <a:srgbClr val="002060"/>
                  </a:solidFill>
                </a:rPr>
                <a:t>SUB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A30DF817-367B-584D-A10A-FA05EACEF85C}"/>
                </a:ext>
              </a:extLst>
            </p:cNvPr>
            <p:cNvSpPr/>
            <p:nvPr/>
          </p:nvSpPr>
          <p:spPr>
            <a:xfrm>
              <a:off x="6512564" y="3914057"/>
              <a:ext cx="4118995" cy="136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b="1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SUB </a:t>
              </a:r>
              <a:r>
                <a:rPr lang="pt-BR">
                  <a:solidFill>
                    <a:srgbClr val="002060"/>
                  </a:solidFill>
                </a:rPr>
                <a:t>–</a:t>
              </a:r>
              <a:r>
                <a:rPr lang="pt-BR" b="1">
                  <a:solidFill>
                    <a:srgbClr val="002060"/>
                  </a:solidFill>
                </a:rPr>
                <a:t> </a:t>
              </a:r>
              <a:r>
                <a:rPr lang="pt-BR" sz="1600">
                  <a:solidFill>
                    <a:srgbClr val="002060"/>
                  </a:solidFill>
                </a:rPr>
                <a:t>AVALIAÇÃO SUBSTITUTIVA</a:t>
              </a:r>
              <a:r>
                <a:rPr lang="pt-BR" sz="1200" b="1">
                  <a:solidFill>
                    <a:srgbClr val="002060"/>
                  </a:solidFill>
                </a:rPr>
                <a:t> (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APENAS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SE O ALUNO NÃO REALIZAR A A2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OU 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NÃO ALCANÇAR A MÉDIA 6,0 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NA DISCIPLINA. SUBSTITUI A NOTA DA A2 APENAS QUANDO A NOTA DA </a:t>
              </a:r>
              <a:r>
                <a:rPr lang="pt-BR" sz="1200" b="1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SUB</a:t>
              </a:r>
              <a:r>
                <a:rPr lang="pt-BR" sz="1200">
                  <a:solidFill>
                    <a:srgbClr val="00206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 FOR SUPERIOR)</a:t>
              </a:r>
              <a:endParaRPr lang="pt-BR" sz="1200" b="1">
                <a:solidFill>
                  <a:srgbClr val="002060"/>
                </a:solidFill>
              </a:endParaRPr>
            </a:p>
            <a:p>
              <a:endParaRPr lang="pt-BR" b="1">
                <a:solidFill>
                  <a:srgbClr val="002060"/>
                </a:solidFill>
              </a:endParaRPr>
            </a:p>
            <a:p>
              <a:r>
                <a:rPr lang="pt-BR" b="1">
                  <a:solidFill>
                    <a:srgbClr val="002060"/>
                  </a:solidFill>
                </a:rPr>
                <a:t>0 </a:t>
              </a:r>
              <a:r>
                <a:rPr lang="pt-BR" b="1">
                  <a:solidFill>
                    <a:srgbClr val="002060"/>
                  </a:solidFill>
                  <a:sym typeface="Wingdings" panose="05000000000000000000" pitchFamily="2" charset="2"/>
                </a:rPr>
                <a:t> 10</a:t>
              </a:r>
              <a:endParaRPr lang="pt-BR" b="1">
                <a:solidFill>
                  <a:srgbClr val="002060"/>
                </a:solidFill>
              </a:endParaRPr>
            </a:p>
            <a:p>
              <a:pPr algn="ctr"/>
              <a:endParaRPr lang="pt-BR" sz="1200">
                <a:solidFill>
                  <a:srgbClr val="002060"/>
                </a:solidFill>
              </a:endParaRP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D60A5DA-0736-0545-ACA3-3A731E96639F}"/>
                </a:ext>
              </a:extLst>
            </p:cNvPr>
            <p:cNvSpPr txBox="1"/>
            <p:nvPr/>
          </p:nvSpPr>
          <p:spPr>
            <a:xfrm>
              <a:off x="8170478" y="3158113"/>
              <a:ext cx="713064" cy="50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500" b="1">
                  <a:solidFill>
                    <a:srgbClr val="002060"/>
                  </a:solidFill>
                </a:rPr>
                <a:t>ou</a:t>
              </a:r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5F97FBAE-55C8-B54F-909D-3E6B7FB01643}"/>
                </a:ext>
              </a:extLst>
            </p:cNvPr>
            <p:cNvSpPr/>
            <p:nvPr/>
          </p:nvSpPr>
          <p:spPr>
            <a:xfrm>
              <a:off x="8301025" y="1627817"/>
              <a:ext cx="483351" cy="15571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4800" b="1">
                  <a:solidFill>
                    <a:srgbClr val="002060"/>
                  </a:solidFill>
                </a:rPr>
                <a:t>+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23FE1D6C-0420-5943-95AF-AD7288A56ABB}"/>
              </a:ext>
            </a:extLst>
          </p:cNvPr>
          <p:cNvSpPr/>
          <p:nvPr/>
        </p:nvSpPr>
        <p:spPr>
          <a:xfrm>
            <a:off x="408874" y="5242209"/>
            <a:ext cx="11292230" cy="5866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DCED156F-3049-9144-A270-64A75B21FEB0}"/>
              </a:ext>
            </a:extLst>
          </p:cNvPr>
          <p:cNvSpPr/>
          <p:nvPr/>
        </p:nvSpPr>
        <p:spPr>
          <a:xfrm>
            <a:off x="2313615" y="5361489"/>
            <a:ext cx="39065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>
                <a:solidFill>
                  <a:srgbClr val="002060"/>
                </a:solidFill>
              </a:rPr>
              <a:t>CÁLCULO </a:t>
            </a:r>
            <a:r>
              <a:rPr lang="pt-BR" sz="1600" b="1">
                <a:solidFill>
                  <a:srgbClr val="002060"/>
                </a:solidFill>
              </a:rPr>
              <a:t>MÉDIA FINAL (MF)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DB68274-AFB9-7642-9CD5-4834FE98DB36}"/>
              </a:ext>
            </a:extLst>
          </p:cNvPr>
          <p:cNvSpPr/>
          <p:nvPr/>
        </p:nvSpPr>
        <p:spPr>
          <a:xfrm>
            <a:off x="5789156" y="5282118"/>
            <a:ext cx="2528544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b="1">
                <a:solidFill>
                  <a:srgbClr val="00206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(N1*0,4) + (N2*0,6)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0CF367A-6427-B343-9232-DABAB808E9BB}"/>
              </a:ext>
            </a:extLst>
          </p:cNvPr>
          <p:cNvSpPr/>
          <p:nvPr/>
        </p:nvSpPr>
        <p:spPr>
          <a:xfrm>
            <a:off x="8430711" y="186857"/>
            <a:ext cx="340358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i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</a:rPr>
              <a:t>MODALIDADE</a:t>
            </a:r>
            <a:r>
              <a:rPr lang="pt-BR" sz="1600" b="1" i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</a:rPr>
              <a:t> </a:t>
            </a:r>
            <a:r>
              <a:rPr lang="pt-BR" sz="2800" b="1" i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</a:rPr>
              <a:t>PRESENCIAL</a:t>
            </a:r>
            <a:endParaRPr kumimoji="0" lang="pt-BR" sz="2800" b="1" i="1" u="none" strike="noStrike" kern="1200" cap="none" spc="300" normalizeH="0" baseline="0" noProof="0">
              <a:ln>
                <a:noFill/>
              </a:ln>
              <a:solidFill>
                <a:srgbClr val="1B3B72"/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174225F-A4E1-4D3C-95E9-32220AB99582}"/>
              </a:ext>
            </a:extLst>
          </p:cNvPr>
          <p:cNvSpPr/>
          <p:nvPr/>
        </p:nvSpPr>
        <p:spPr>
          <a:xfrm>
            <a:off x="357708" y="431800"/>
            <a:ext cx="8479866" cy="140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DISCIPLINAS</a:t>
            </a:r>
            <a:endParaRPr lang="pt-BR" sz="2400" b="1" spc="300">
              <a:solidFill>
                <a:schemeClr val="bg1">
                  <a:lumMod val="50000"/>
                </a:schemeClr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4000" b="1" spc="300">
                <a:solidFill>
                  <a:schemeClr val="bg1">
                    <a:lumMod val="50000"/>
                  </a:schemeClr>
                </a:solidFill>
                <a:latin typeface="Calibri" panose="020F0502020204030204"/>
                <a:cs typeface="Arial" panose="020B0604020202020204" pitchFamily="34" charset="0"/>
              </a:rPr>
              <a:t>TEÓRICAS e TEÓRICO-PRÁTICAS</a:t>
            </a:r>
            <a:endParaRPr kumimoji="0" lang="pt-BR" sz="4000" b="1" i="0" u="none" strike="noStrike" kern="1200" cap="none" spc="30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Calibri" panose="020F0502020204030204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626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2082779"/>
            <a:ext cx="3476625" cy="360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384493" y="2816872"/>
                <a:ext cx="5031506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45°=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493" y="2816872"/>
                <a:ext cx="5031506" cy="776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992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2082779"/>
            <a:ext cx="3476625" cy="3600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5384493" y="2816872"/>
                <a:ext cx="5031506" cy="776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sen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45°=</m:t>
                      </m:r>
                      <m:func>
                        <m:func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45°=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pt-BR" sz="22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pt-BR" sz="220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pt-BR" sz="22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493" y="2816872"/>
                <a:ext cx="5031506" cy="7767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997339" y="4363868"/>
                <a:ext cx="1805815" cy="5798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tg</m:t>
                      </m:r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45°=</m:t>
                      </m:r>
                      <m:f>
                        <m:fPr>
                          <m:ctrlPr>
                            <a:rPr lang="pt-BR" sz="2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pt-BR" sz="2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  <m:r>
                        <a:rPr lang="pt-BR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339" y="4363868"/>
                <a:ext cx="1805815" cy="5798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39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Trigonometria no triângulo retângulo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Ângulos notáveis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989" y="1897951"/>
            <a:ext cx="6040320" cy="3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4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775999" y="1542865"/>
            <a:ext cx="6447692" cy="454663"/>
            <a:chOff x="522953" y="2082510"/>
            <a:chExt cx="6447692" cy="454663"/>
          </a:xfrm>
        </p:grpSpPr>
        <p:sp>
          <p:nvSpPr>
            <p:cNvPr id="6" name="CaixaDeTexto 5"/>
            <p:cNvSpPr txBox="1"/>
            <p:nvPr/>
          </p:nvSpPr>
          <p:spPr>
            <a:xfrm>
              <a:off x="882953" y="2137063"/>
              <a:ext cx="6087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  </a:t>
              </a:r>
              <a:r>
                <a: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Percurso de um ponto sobre uma circunferência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953" y="2082510"/>
              <a:ext cx="360000" cy="381175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571004" y="2584943"/>
            <a:ext cx="3524997" cy="30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2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1775999" y="1542865"/>
            <a:ext cx="6447692" cy="454663"/>
            <a:chOff x="522953" y="2082510"/>
            <a:chExt cx="6447692" cy="454663"/>
          </a:xfrm>
        </p:grpSpPr>
        <p:sp>
          <p:nvSpPr>
            <p:cNvPr id="6" name="CaixaDeTexto 5"/>
            <p:cNvSpPr txBox="1"/>
            <p:nvPr/>
          </p:nvSpPr>
          <p:spPr>
            <a:xfrm>
              <a:off x="882953" y="2137063"/>
              <a:ext cx="60876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  </a:t>
              </a:r>
              <a:r>
                <a:rPr lang="pt-B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rebuchet MS" panose="020B0603020202020204" pitchFamily="34" charset="0"/>
                </a:rPr>
                <a:t>Percurso de um ponto sobre uma circunferência</a:t>
              </a:r>
            </a:p>
          </p:txBody>
        </p:sp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953" y="2082510"/>
              <a:ext cx="360000" cy="381175"/>
            </a:xfrm>
            <a:prstGeom prst="rect">
              <a:avLst/>
            </a:prstGeom>
          </p:spPr>
        </p:pic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04" y="2584943"/>
            <a:ext cx="7049991" cy="303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43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5999" y="1718071"/>
            <a:ext cx="5247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 cada arco corresponde um ângulo central.</a:t>
            </a:r>
          </a:p>
        </p:txBody>
      </p:sp>
      <p:grpSp>
        <p:nvGrpSpPr>
          <p:cNvPr id="7" name="Grupo 6"/>
          <p:cNvGrpSpPr/>
          <p:nvPr/>
        </p:nvGrpSpPr>
        <p:grpSpPr>
          <a:xfrm>
            <a:off x="6096000" y="3502774"/>
            <a:ext cx="3816605" cy="1323439"/>
            <a:chOff x="251999" y="4608280"/>
            <a:chExt cx="3816605" cy="1323439"/>
          </a:xfrm>
        </p:grpSpPr>
        <p:sp>
          <p:nvSpPr>
            <p:cNvPr id="5" name="Retângulo 4"/>
            <p:cNvSpPr/>
            <p:nvPr/>
          </p:nvSpPr>
          <p:spPr>
            <a:xfrm>
              <a:off x="251999" y="4608280"/>
              <a:ext cx="381660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200"/>
                </a:lnSpc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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  <a:sym typeface="Symbol" panose="05050102010706020507" pitchFamily="18" charset="2"/>
                </a:rPr>
                <a:t> 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é a medida do ângulo central; </a:t>
              </a:r>
            </a:p>
            <a:p>
              <a:pPr marL="285750" indent="-285750">
                <a:lnSpc>
                  <a:spcPts val="3200"/>
                </a:lnSpc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r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é o raio da circunferência; </a:t>
              </a:r>
            </a:p>
            <a:p>
              <a:pPr marL="285750" indent="-285750">
                <a:lnSpc>
                  <a:spcPts val="3200"/>
                </a:lnSpc>
                <a:buClr>
                  <a:srgbClr val="742871"/>
                </a:buClr>
                <a:buFont typeface="Arial" panose="020B0604020202020204" pitchFamily="34" charset="0"/>
                <a:buChar char="•"/>
              </a:pPr>
              <a:r>
                <a:rPr lang="pt-BR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ℓ</a:t>
              </a: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 o comprimento do arco      .</a:t>
              </a:r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0749" y="5471820"/>
              <a:ext cx="288000" cy="304940"/>
            </a:xfrm>
            <a:prstGeom prst="rect">
              <a:avLst/>
            </a:prstGeom>
          </p:spPr>
        </p:pic>
      </p:grp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000" y="2366801"/>
            <a:ext cx="3549641" cy="35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14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6000" y="1733061"/>
            <a:ext cx="960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 grau</a:t>
            </a:r>
          </a:p>
        </p:txBody>
      </p:sp>
      <p:sp>
        <p:nvSpPr>
          <p:cNvPr id="9" name="Retângulo 8"/>
          <p:cNvSpPr/>
          <p:nvPr/>
        </p:nvSpPr>
        <p:spPr>
          <a:xfrm>
            <a:off x="1776000" y="2134658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Ao dividirmos a circunferência em 360 arcos congruentes, cada um dos arcos encontrados tem medida de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 grau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ou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1°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096" y="3047631"/>
            <a:ext cx="3465930" cy="30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106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776001" y="1733062"/>
            <a:ext cx="8639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  <a:defRPr/>
            </a:pP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plano cartesiano, uma circunferência com centro no ponto O(0; 0) determina os seguintes arcos, adotando como origem deles o ponto (r; 0), em que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é o raio da circunferência, e sentido anti-horário.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33" y="2919451"/>
            <a:ext cx="3736133" cy="329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43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75999" y="1733061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 radiano</a:t>
            </a:r>
          </a:p>
        </p:txBody>
      </p:sp>
      <p:sp>
        <p:nvSpPr>
          <p:cNvPr id="9" name="Retângulo 8"/>
          <p:cNvSpPr/>
          <p:nvPr/>
        </p:nvSpPr>
        <p:spPr>
          <a:xfrm>
            <a:off x="1776000" y="2134658"/>
            <a:ext cx="864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400"/>
              </a:lnSpc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 radiano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é a medida de um arco cujo comprimento coincide com o comprimento do raio da circunferência que o determinou.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02" y="3038588"/>
            <a:ext cx="3070331" cy="303923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462622" y="4358151"/>
            <a:ext cx="1229824" cy="400110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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1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rad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1291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2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499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Arredondado 2">
            <a:extLst>
              <a:ext uri="{FF2B5EF4-FFF2-40B4-BE49-F238E27FC236}">
                <a16:creationId xmlns:a16="http://schemas.microsoft.com/office/drawing/2014/main" id="{9BA8BC5F-9AF0-4EE2-AACE-2282EA13BA14}"/>
              </a:ext>
            </a:extLst>
          </p:cNvPr>
          <p:cNvSpPr/>
          <p:nvPr/>
        </p:nvSpPr>
        <p:spPr>
          <a:xfrm>
            <a:off x="3592988" y="0"/>
            <a:ext cx="5006023" cy="316089"/>
          </a:xfrm>
          <a:custGeom>
            <a:avLst/>
            <a:gdLst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358838 w 5965911"/>
              <a:gd name="connsiteY1" fmla="*/ 0 h 856211"/>
              <a:gd name="connsiteX2" fmla="*/ 5607073 w 5965911"/>
              <a:gd name="connsiteY2" fmla="*/ 0 h 856211"/>
              <a:gd name="connsiteX3" fmla="*/ 5965911 w 5965911"/>
              <a:gd name="connsiteY3" fmla="*/ 358838 h 856211"/>
              <a:gd name="connsiteX4" fmla="*/ 5965911 w 5965911"/>
              <a:gd name="connsiteY4" fmla="*/ 497373 h 856211"/>
              <a:gd name="connsiteX5" fmla="*/ 5607073 w 5965911"/>
              <a:gd name="connsiteY5" fmla="*/ 856211 h 856211"/>
              <a:gd name="connsiteX6" fmla="*/ 358838 w 5965911"/>
              <a:gd name="connsiteY6" fmla="*/ 856211 h 856211"/>
              <a:gd name="connsiteX7" fmla="*/ 0 w 5965911"/>
              <a:gd name="connsiteY7" fmla="*/ 497373 h 856211"/>
              <a:gd name="connsiteX8" fmla="*/ 0 w 5965911"/>
              <a:gd name="connsiteY8" fmla="*/ 358838 h 856211"/>
              <a:gd name="connsiteX0" fmla="*/ 0 w 5965911"/>
              <a:gd name="connsiteY0" fmla="*/ 358838 h 856211"/>
              <a:gd name="connsiteX1" fmla="*/ 5607073 w 5965911"/>
              <a:gd name="connsiteY1" fmla="*/ 0 h 856211"/>
              <a:gd name="connsiteX2" fmla="*/ 5965911 w 5965911"/>
              <a:gd name="connsiteY2" fmla="*/ 358838 h 856211"/>
              <a:gd name="connsiteX3" fmla="*/ 5965911 w 5965911"/>
              <a:gd name="connsiteY3" fmla="*/ 497373 h 856211"/>
              <a:gd name="connsiteX4" fmla="*/ 5607073 w 5965911"/>
              <a:gd name="connsiteY4" fmla="*/ 856211 h 856211"/>
              <a:gd name="connsiteX5" fmla="*/ 358838 w 5965911"/>
              <a:gd name="connsiteY5" fmla="*/ 856211 h 856211"/>
              <a:gd name="connsiteX6" fmla="*/ 0 w 5965911"/>
              <a:gd name="connsiteY6" fmla="*/ 497373 h 856211"/>
              <a:gd name="connsiteX7" fmla="*/ 0 w 5965911"/>
              <a:gd name="connsiteY7" fmla="*/ 358838 h 856211"/>
              <a:gd name="connsiteX0" fmla="*/ 0 w 5965911"/>
              <a:gd name="connsiteY0" fmla="*/ 17317 h 514690"/>
              <a:gd name="connsiteX1" fmla="*/ 5965911 w 5965911"/>
              <a:gd name="connsiteY1" fmla="*/ 17317 h 514690"/>
              <a:gd name="connsiteX2" fmla="*/ 5965911 w 5965911"/>
              <a:gd name="connsiteY2" fmla="*/ 155852 h 514690"/>
              <a:gd name="connsiteX3" fmla="*/ 5607073 w 5965911"/>
              <a:gd name="connsiteY3" fmla="*/ 514690 h 514690"/>
              <a:gd name="connsiteX4" fmla="*/ 358838 w 5965911"/>
              <a:gd name="connsiteY4" fmla="*/ 514690 h 514690"/>
              <a:gd name="connsiteX5" fmla="*/ 0 w 5965911"/>
              <a:gd name="connsiteY5" fmla="*/ 155852 h 514690"/>
              <a:gd name="connsiteX6" fmla="*/ 0 w 5965911"/>
              <a:gd name="connsiteY6" fmla="*/ 17317 h 514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65911" h="514690">
                <a:moveTo>
                  <a:pt x="0" y="17317"/>
                </a:moveTo>
                <a:cubicBezTo>
                  <a:pt x="994318" y="-5772"/>
                  <a:pt x="4971593" y="-5772"/>
                  <a:pt x="5965911" y="17317"/>
                </a:cubicBezTo>
                <a:lnTo>
                  <a:pt x="5965911" y="155852"/>
                </a:lnTo>
                <a:cubicBezTo>
                  <a:pt x="5965911" y="354033"/>
                  <a:pt x="5805254" y="514690"/>
                  <a:pt x="5607073" y="514690"/>
                </a:cubicBezTo>
                <a:lnTo>
                  <a:pt x="358838" y="514690"/>
                </a:lnTo>
                <a:cubicBezTo>
                  <a:pt x="160657" y="514690"/>
                  <a:pt x="0" y="354033"/>
                  <a:pt x="0" y="155852"/>
                </a:cubicBezTo>
                <a:lnTo>
                  <a:pt x="0" y="17317"/>
                </a:lnTo>
                <a:close/>
              </a:path>
            </a:pathLst>
          </a:custGeom>
          <a:solidFill>
            <a:srgbClr val="EF7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9066C2-402F-B544-AC85-8466C1AAC204}"/>
              </a:ext>
            </a:extLst>
          </p:cNvPr>
          <p:cNvSpPr txBox="1"/>
          <p:nvPr/>
        </p:nvSpPr>
        <p:spPr>
          <a:xfrm>
            <a:off x="2102069" y="11981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29AF9284-C331-8E4C-BD0B-5092AAC0F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63" y="5423928"/>
            <a:ext cx="3261674" cy="79472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36F5556-3BAF-4B4B-AC96-DF0CB4F80B52}"/>
              </a:ext>
            </a:extLst>
          </p:cNvPr>
          <p:cNvSpPr/>
          <p:nvPr/>
        </p:nvSpPr>
        <p:spPr>
          <a:xfrm>
            <a:off x="1029641" y="2623431"/>
            <a:ext cx="1028114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pt-BR" sz="6600" b="1" dirty="0">
                <a:solidFill>
                  <a:srgbClr val="083B83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</a:p>
        </p:txBody>
      </p:sp>
    </p:spTree>
    <p:extLst>
      <p:ext uri="{BB962C8B-B14F-4D97-AF65-F5344CB8AC3E}">
        <p14:creationId xmlns:p14="http://schemas.microsoft.com/office/powerpoint/2010/main" val="1810552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5999" y="2686246"/>
            <a:ext cx="8787070" cy="2679631"/>
            <a:chOff x="251999" y="2986045"/>
            <a:chExt cx="8787070" cy="267963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99" y="2986045"/>
              <a:ext cx="8640000" cy="2679631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3372787" y="3222885"/>
              <a:ext cx="5666282" cy="22485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3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185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5999" y="2686246"/>
            <a:ext cx="8640000" cy="2679631"/>
            <a:chOff x="251999" y="2986045"/>
            <a:chExt cx="8640000" cy="267963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99" y="2986045"/>
              <a:ext cx="8640000" cy="2679631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4527030" y="4167266"/>
              <a:ext cx="3432747" cy="9743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3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4782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775999" y="2686246"/>
            <a:ext cx="8640000" cy="2679631"/>
            <a:chOff x="251999" y="2986045"/>
            <a:chExt cx="8640000" cy="267963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999" y="2986045"/>
              <a:ext cx="8640000" cy="2679631"/>
            </a:xfrm>
            <a:prstGeom prst="rect">
              <a:avLst/>
            </a:prstGeom>
          </p:spPr>
        </p:pic>
        <p:sp>
          <p:nvSpPr>
            <p:cNvPr id="4" name="Retângulo 3"/>
            <p:cNvSpPr/>
            <p:nvPr/>
          </p:nvSpPr>
          <p:spPr>
            <a:xfrm>
              <a:off x="4527030" y="4690360"/>
              <a:ext cx="3432747" cy="4512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3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3221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2686246"/>
            <a:ext cx="8640000" cy="267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3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4781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2686246"/>
            <a:ext cx="8640000" cy="267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303109" y="4958083"/>
                <a:ext cx="6112891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360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°∙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πr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  <m: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  <m: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=57,3°</m:t>
                      </m:r>
                    </m:oMath>
                  </m:oMathPara>
                </a14:m>
                <a:endPara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09" y="4958083"/>
                <a:ext cx="6112891" cy="578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4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3749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999" y="2686246"/>
            <a:ext cx="8640000" cy="2679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303109" y="4958083"/>
                <a:ext cx="6112891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360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°∙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πr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  <m: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  <m:r>
                            <a:rPr lang="pt-B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=57,3°</m:t>
                      </m:r>
                    </m:oMath>
                  </m:oMathPara>
                </a14:m>
                <a:endPara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109" y="4958083"/>
                <a:ext cx="6112891" cy="578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ângulo 4"/>
          <p:cNvSpPr/>
          <p:nvPr/>
        </p:nvSpPr>
        <p:spPr>
          <a:xfrm>
            <a:off x="5099960" y="5749492"/>
            <a:ext cx="4519186" cy="369332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rad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equivale a aproximadamente 57,3°.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4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895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775999" y="2528479"/>
            <a:ext cx="4628711" cy="629373"/>
            <a:chOff x="251998" y="2633408"/>
            <a:chExt cx="4628711" cy="629373"/>
          </a:xfrm>
        </p:grpSpPr>
        <p:grpSp>
          <p:nvGrpSpPr>
            <p:cNvPr id="14" name="Grupo 13"/>
            <p:cNvGrpSpPr/>
            <p:nvPr/>
          </p:nvGrpSpPr>
          <p:grpSpPr>
            <a:xfrm>
              <a:off x="251998" y="2633408"/>
              <a:ext cx="2002671" cy="578172"/>
              <a:chOff x="251998" y="2633408"/>
              <a:chExt cx="2002671" cy="5781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aixaDeTexto 3"/>
                  <p:cNvSpPr txBox="1"/>
                  <p:nvPr/>
                </p:nvSpPr>
                <p:spPr>
                  <a:xfrm>
                    <a:off x="251998" y="2633408"/>
                    <a:ext cx="1064202" cy="5781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oMath>
                      </m:oMathPara>
                    </a14:m>
                    <a:endParaRPr lang="pt-B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CaixaDeTexto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998" y="2633408"/>
                    <a:ext cx="1064202" cy="57817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Retângulo 4"/>
              <p:cNvSpPr/>
              <p:nvPr/>
            </p:nvSpPr>
            <p:spPr>
              <a:xfrm>
                <a:off x="1241250" y="2737828"/>
                <a:ext cx="1013419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, então:</a:t>
                </a:r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2254669" y="2649985"/>
              <a:ext cx="2626040" cy="612796"/>
              <a:chOff x="227831" y="3364952"/>
              <a:chExt cx="2626040" cy="612796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27831" y="3442425"/>
                <a:ext cx="262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1 </a:t>
                </a: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rad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equivale a         .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ângulo 5"/>
                  <p:cNvSpPr/>
                  <p:nvPr/>
                </p:nvSpPr>
                <p:spPr>
                  <a:xfrm>
                    <a:off x="1960205" y="3364952"/>
                    <a:ext cx="708848" cy="61279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  <m:r>
                                <a:rPr lang="pt-B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6" name="Retângulo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0205" y="3364952"/>
                    <a:ext cx="708848" cy="61279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5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3809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Medidas de arcos e ângulos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1775999" y="2528479"/>
            <a:ext cx="4628711" cy="629373"/>
            <a:chOff x="251998" y="2633408"/>
            <a:chExt cx="4628711" cy="629373"/>
          </a:xfrm>
        </p:grpSpPr>
        <p:grpSp>
          <p:nvGrpSpPr>
            <p:cNvPr id="14" name="Grupo 13"/>
            <p:cNvGrpSpPr/>
            <p:nvPr/>
          </p:nvGrpSpPr>
          <p:grpSpPr>
            <a:xfrm>
              <a:off x="251998" y="2633408"/>
              <a:ext cx="2002671" cy="578172"/>
              <a:chOff x="251998" y="2633408"/>
              <a:chExt cx="2002671" cy="5781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CaixaDeTexto 3"/>
                  <p:cNvSpPr txBox="1"/>
                  <p:nvPr/>
                </p:nvSpPr>
                <p:spPr>
                  <a:xfrm>
                    <a:off x="251998" y="2633408"/>
                    <a:ext cx="1064202" cy="5781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a:rPr lang="pt-BR" sz="20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  <m:r>
                                <a:rPr lang="pt-B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oMath>
                      </m:oMathPara>
                    </a14:m>
                    <a:endParaRPr lang="pt-B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CaixaDeTexto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998" y="2633408"/>
                    <a:ext cx="1064202" cy="57817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Retângulo 4"/>
              <p:cNvSpPr/>
              <p:nvPr/>
            </p:nvSpPr>
            <p:spPr>
              <a:xfrm>
                <a:off x="1241250" y="2737828"/>
                <a:ext cx="1013419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, então:</a:t>
                </a:r>
              </a:p>
            </p:txBody>
          </p:sp>
        </p:grpSp>
        <p:grpSp>
          <p:nvGrpSpPr>
            <p:cNvPr id="13" name="Grupo 12"/>
            <p:cNvGrpSpPr/>
            <p:nvPr/>
          </p:nvGrpSpPr>
          <p:grpSpPr>
            <a:xfrm>
              <a:off x="2254669" y="2649985"/>
              <a:ext cx="2626040" cy="612796"/>
              <a:chOff x="227831" y="3364952"/>
              <a:chExt cx="2626040" cy="612796"/>
            </a:xfrm>
          </p:grpSpPr>
          <p:sp>
            <p:nvSpPr>
              <p:cNvPr id="11" name="Retângulo 10"/>
              <p:cNvSpPr/>
              <p:nvPr/>
            </p:nvSpPr>
            <p:spPr>
              <a:xfrm>
                <a:off x="227831" y="3442425"/>
                <a:ext cx="26260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1 </a:t>
                </a:r>
                <a:r>
                  <a:rPr lang="pt-B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rad</a:t>
                </a:r>
                <a:r>
                  <a:rPr lang="pt-B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equivale a         .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tângulo 5"/>
                  <p:cNvSpPr/>
                  <p:nvPr/>
                </p:nvSpPr>
                <p:spPr>
                  <a:xfrm>
                    <a:off x="1960205" y="3364952"/>
                    <a:ext cx="708848" cy="612796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pt-B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180</m:t>
                              </m:r>
                              <m:r>
                                <a:rPr lang="pt-B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6" name="Retângulo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0205" y="3364952"/>
                    <a:ext cx="708848" cy="612796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7" name="Imagem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999" y="3996457"/>
            <a:ext cx="8640001" cy="2073963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1775997" y="3281874"/>
            <a:ext cx="86400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Para convertermos um arco de graus para radianos ou de radianos para graus, usamos a relação: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400"/>
                  </a:lnSpc>
                  <a:defRPr/>
                </a:pP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Considerando 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≃</m:t>
                    </m:r>
                  </m:oMath>
                </a14:m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3,14 e sabendo que o perímetro de uma circunferência de raio </a:t>
                </a:r>
                <a:r>
                  <a:rPr lang="pt-B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 é dado por 2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  <a:sym typeface="Symbol" panose="05050102010706020507" pitchFamily="18" charset="2"/>
                  </a:rPr>
                  <a:t></a:t>
                </a:r>
                <a:r>
                  <a:rPr lang="pt-B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rebuchet MS" panose="020B0603020202020204" pitchFamily="34" charset="0"/>
                  </a:rPr>
                  <a:t>r, temos:</a:t>
                </a:r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000" y="1733030"/>
                <a:ext cx="8640001" cy="707886"/>
              </a:xfrm>
              <a:prstGeom prst="rect">
                <a:avLst/>
              </a:prstGeom>
              <a:blipFill>
                <a:blip r:embed="rId6"/>
                <a:stretch>
                  <a:fillRect l="-705" t="-4310" r="-705" b="-146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2879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9" name="Retângulo 8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  <p:grpSp>
        <p:nvGrpSpPr>
          <p:cNvPr id="27" name="Grupo 26"/>
          <p:cNvGrpSpPr/>
          <p:nvPr/>
        </p:nvGrpSpPr>
        <p:grpSpPr>
          <a:xfrm>
            <a:off x="2227118" y="2440916"/>
            <a:ext cx="7983682" cy="3367431"/>
            <a:chOff x="703118" y="2440915"/>
            <a:chExt cx="7983682" cy="3367431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118" y="2497553"/>
              <a:ext cx="7737761" cy="2566194"/>
            </a:xfrm>
            <a:prstGeom prst="rect">
              <a:avLst/>
            </a:prstGeom>
          </p:spPr>
        </p:pic>
        <p:sp>
          <p:nvSpPr>
            <p:cNvPr id="26" name="Retângulo 25"/>
            <p:cNvSpPr/>
            <p:nvPr/>
          </p:nvSpPr>
          <p:spPr>
            <a:xfrm>
              <a:off x="3495368" y="2440915"/>
              <a:ext cx="5191432" cy="33674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65897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227118" y="2497553"/>
            <a:ext cx="7983682" cy="3240064"/>
            <a:chOff x="703118" y="2497553"/>
            <a:chExt cx="7983682" cy="324006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18" y="2497553"/>
              <a:ext cx="7737761" cy="2566194"/>
            </a:xfrm>
            <a:prstGeom prst="rect">
              <a:avLst/>
            </a:prstGeom>
          </p:spPr>
        </p:pic>
        <p:sp>
          <p:nvSpPr>
            <p:cNvPr id="26" name="Retângulo 25"/>
            <p:cNvSpPr/>
            <p:nvPr/>
          </p:nvSpPr>
          <p:spPr>
            <a:xfrm>
              <a:off x="3495368" y="3790335"/>
              <a:ext cx="5191432" cy="1947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3" name="Retângulo 12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3294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D0F6C49E-FE04-4CC0-A108-DF96B64C2542}"/>
              </a:ext>
            </a:extLst>
          </p:cNvPr>
          <p:cNvSpPr/>
          <p:nvPr/>
        </p:nvSpPr>
        <p:spPr>
          <a:xfrm>
            <a:off x="7076257" y="223826"/>
            <a:ext cx="4559578" cy="913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pt-BR" sz="5333" b="1" spc="300">
                <a:solidFill>
                  <a:srgbClr val="1B3B72"/>
                </a:solidFill>
                <a:latin typeface="Calibri" panose="020F0502020204030204"/>
                <a:cs typeface="Arial" panose="020B0604020202020204" pitchFamily="34" charset="0"/>
                <a:sym typeface="Arial"/>
              </a:rPr>
              <a:t>APS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1EEEF0D-C7F8-1649-A07F-7567874C1487}"/>
              </a:ext>
            </a:extLst>
          </p:cNvPr>
          <p:cNvSpPr/>
          <p:nvPr/>
        </p:nvSpPr>
        <p:spPr>
          <a:xfrm>
            <a:off x="6810744" y="1576681"/>
            <a:ext cx="5090605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219170" fontAlgn="base">
              <a:buClr>
                <a:srgbClr val="000000"/>
              </a:buClr>
            </a:pPr>
            <a:r>
              <a:rPr lang="pt-BR" sz="2100"/>
              <a:t>As atividades práticas supervisionadas (APS) compreendem atividades individuais ou em grupo que </a:t>
            </a:r>
            <a:r>
              <a:rPr lang="pt-BR" sz="2100" err="1"/>
              <a:t>prevêem</a:t>
            </a:r>
            <a:r>
              <a:rPr lang="pt-BR" sz="2100"/>
              <a:t> a aplicação prática do que foi lecionado nas disciplinas. Em 2021.1, aplicaremos o método de </a:t>
            </a:r>
            <a:r>
              <a:rPr lang="pt-BR" sz="2100" b="1"/>
              <a:t>autoavaliação</a:t>
            </a:r>
            <a:r>
              <a:rPr lang="pt-BR" sz="2100"/>
              <a:t> para a atividade realizada, o que visa desenvolver no estudante a sua autonomia pedagógica.</a:t>
            </a:r>
          </a:p>
          <a:p>
            <a:pPr algn="just" defTabSz="1219170" fontAlgn="base">
              <a:buClr>
                <a:srgbClr val="000000"/>
              </a:buClr>
            </a:pP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1C92AB2-403C-7C4E-A95A-87AF930CCFA3}"/>
              </a:ext>
            </a:extLst>
          </p:cNvPr>
          <p:cNvGrpSpPr/>
          <p:nvPr/>
        </p:nvGrpSpPr>
        <p:grpSpPr>
          <a:xfrm>
            <a:off x="459488" y="1419017"/>
            <a:ext cx="6051766" cy="4312315"/>
            <a:chOff x="517673" y="347119"/>
            <a:chExt cx="7833487" cy="6194141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2AA5D95-18A6-0948-9DBF-C1D71E00DC3B}"/>
                </a:ext>
              </a:extLst>
            </p:cNvPr>
            <p:cNvSpPr txBox="1"/>
            <p:nvPr/>
          </p:nvSpPr>
          <p:spPr>
            <a:xfrm>
              <a:off x="849120" y="2322200"/>
              <a:ext cx="64312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MÓDULO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1E5A1B3-AA61-544F-8C4B-AD476E0C604C}"/>
                </a:ext>
              </a:extLst>
            </p:cNvPr>
            <p:cNvSpPr txBox="1"/>
            <p:nvPr/>
          </p:nvSpPr>
          <p:spPr>
            <a:xfrm>
              <a:off x="4189834" y="2421666"/>
              <a:ext cx="44114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9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PESO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DF0D7282-F8E3-0644-A333-DF9FAA2CCD9B}"/>
                </a:ext>
              </a:extLst>
            </p:cNvPr>
            <p:cNvSpPr/>
            <p:nvPr/>
          </p:nvSpPr>
          <p:spPr>
            <a:xfrm>
              <a:off x="717182" y="794445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vre: Forma 48">
              <a:extLst>
                <a:ext uri="{FF2B5EF4-FFF2-40B4-BE49-F238E27FC236}">
                  <a16:creationId xmlns:a16="http://schemas.microsoft.com/office/drawing/2014/main" id="{5F266776-260E-8342-BEE6-DE7AD01D81C0}"/>
                </a:ext>
              </a:extLst>
            </p:cNvPr>
            <p:cNvSpPr/>
            <p:nvPr/>
          </p:nvSpPr>
          <p:spPr>
            <a:xfrm>
              <a:off x="625997" y="573585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gradFill>
              <a:gsLst>
                <a:gs pos="100000">
                  <a:srgbClr val="F15E25"/>
                </a:gs>
                <a:gs pos="0">
                  <a:schemeClr val="accent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9821933-49DD-A947-970C-BFBC4DEB6757}"/>
                </a:ext>
              </a:extLst>
            </p:cNvPr>
            <p:cNvSpPr txBox="1"/>
            <p:nvPr/>
          </p:nvSpPr>
          <p:spPr>
            <a:xfrm>
              <a:off x="1854413" y="991189"/>
              <a:ext cx="5149601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Postagem das instruções da APS pelo docente no BB</a:t>
              </a:r>
              <a:endParaRPr kumimoji="0" lang="pt-BR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5" name="Gráfico 14" descr="Lápis">
              <a:extLst>
                <a:ext uri="{FF2B5EF4-FFF2-40B4-BE49-F238E27FC236}">
                  <a16:creationId xmlns:a16="http://schemas.microsoft.com/office/drawing/2014/main" id="{9D1BB553-73CE-1448-9499-2E0FC5197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63290" y="1032606"/>
              <a:ext cx="372619" cy="38009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ABE501DF-0CE8-534F-9480-DC3412DFB4FA}"/>
                </a:ext>
              </a:extLst>
            </p:cNvPr>
            <p:cNvSpPr txBox="1"/>
            <p:nvPr/>
          </p:nvSpPr>
          <p:spPr>
            <a:xfrm>
              <a:off x="717182" y="347119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02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164B251-58A6-504D-B33D-319B5243D75B}"/>
                </a:ext>
              </a:extLst>
            </p:cNvPr>
            <p:cNvSpPr txBox="1"/>
            <p:nvPr/>
          </p:nvSpPr>
          <p:spPr>
            <a:xfrm>
              <a:off x="528024" y="1155348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</a:t>
              </a:r>
              <a:r>
                <a:rPr lang="pt-BR" sz="800">
                  <a:solidFill>
                    <a:prstClr val="white"/>
                  </a:solidFill>
                  <a:latin typeface="Tw Cen MT" panose="020B0602020104020603" pitchFamily="34" charset="0"/>
                </a:rPr>
                <a:t>DE AULA</a:t>
              </a:r>
              <a:endPara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609117FD-3806-F34B-8E4C-C74B61D72D66}"/>
                </a:ext>
              </a:extLst>
            </p:cNvPr>
            <p:cNvSpPr/>
            <p:nvPr/>
          </p:nvSpPr>
          <p:spPr>
            <a:xfrm>
              <a:off x="704750" y="2005963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Livre: Forma 48">
              <a:extLst>
                <a:ext uri="{FF2B5EF4-FFF2-40B4-BE49-F238E27FC236}">
                  <a16:creationId xmlns:a16="http://schemas.microsoft.com/office/drawing/2014/main" id="{50846A67-225C-DC45-B13D-70B69201605B}"/>
                </a:ext>
              </a:extLst>
            </p:cNvPr>
            <p:cNvSpPr/>
            <p:nvPr/>
          </p:nvSpPr>
          <p:spPr>
            <a:xfrm>
              <a:off x="613565" y="1785103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Gráfico 19" descr="Lápis">
              <a:extLst>
                <a:ext uri="{FF2B5EF4-FFF2-40B4-BE49-F238E27FC236}">
                  <a16:creationId xmlns:a16="http://schemas.microsoft.com/office/drawing/2014/main" id="{851CAEBC-1344-3843-B830-A501001C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50858" y="2244124"/>
              <a:ext cx="372619" cy="380095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512B6BF9-4857-F241-ABBC-8E5EA58787EC}"/>
                </a:ext>
              </a:extLst>
            </p:cNvPr>
            <p:cNvSpPr txBox="1"/>
            <p:nvPr/>
          </p:nvSpPr>
          <p:spPr>
            <a:xfrm>
              <a:off x="625304" y="1576022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10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4F0885E-7820-3943-98F9-4F5DA9A6A41D}"/>
                </a:ext>
              </a:extLst>
            </p:cNvPr>
            <p:cNvSpPr txBox="1"/>
            <p:nvPr/>
          </p:nvSpPr>
          <p:spPr>
            <a:xfrm>
              <a:off x="517673" y="2399383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DE AULA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98F70F83-E84A-1944-A25F-2D0B525824DB}"/>
                </a:ext>
              </a:extLst>
            </p:cNvPr>
            <p:cNvSpPr/>
            <p:nvPr/>
          </p:nvSpPr>
          <p:spPr>
            <a:xfrm>
              <a:off x="689213" y="3209305"/>
              <a:ext cx="7000480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48">
              <a:extLst>
                <a:ext uri="{FF2B5EF4-FFF2-40B4-BE49-F238E27FC236}">
                  <a16:creationId xmlns:a16="http://schemas.microsoft.com/office/drawing/2014/main" id="{43897A87-7AFB-E242-8C09-18EA1AF25BA9}"/>
                </a:ext>
              </a:extLst>
            </p:cNvPr>
            <p:cNvSpPr/>
            <p:nvPr/>
          </p:nvSpPr>
          <p:spPr>
            <a:xfrm>
              <a:off x="598028" y="2988445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F7502BA-E7EB-5C44-BB50-2EABBF2ECCEE}"/>
                </a:ext>
              </a:extLst>
            </p:cNvPr>
            <p:cNvSpPr txBox="1"/>
            <p:nvPr/>
          </p:nvSpPr>
          <p:spPr>
            <a:xfrm>
              <a:off x="1830000" y="3146701"/>
              <a:ext cx="5859691" cy="839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Avaliação do docente e aplicação do feedback coletivo em sala de aula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26" name="Gráfico 25" descr="Lápis">
              <a:extLst>
                <a:ext uri="{FF2B5EF4-FFF2-40B4-BE49-F238E27FC236}">
                  <a16:creationId xmlns:a16="http://schemas.microsoft.com/office/drawing/2014/main" id="{6FA8E8AD-A9BB-DD41-BF8E-422454A06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5321" y="3447466"/>
              <a:ext cx="372619" cy="380095"/>
            </a:xfrm>
            <a:prstGeom prst="rect">
              <a:avLst/>
            </a:prstGeom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280905C7-9D1B-DD46-AC94-6251F2F95C5B}"/>
                </a:ext>
              </a:extLst>
            </p:cNvPr>
            <p:cNvSpPr txBox="1"/>
            <p:nvPr/>
          </p:nvSpPr>
          <p:spPr>
            <a:xfrm>
              <a:off x="625304" y="2807911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11</a:t>
              </a: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5DAFE4D4-D62A-AD46-92C9-D2C0A48CA19F}"/>
                </a:ext>
              </a:extLst>
            </p:cNvPr>
            <p:cNvSpPr/>
            <p:nvPr/>
          </p:nvSpPr>
          <p:spPr>
            <a:xfrm>
              <a:off x="689213" y="4420718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48">
              <a:extLst>
                <a:ext uri="{FF2B5EF4-FFF2-40B4-BE49-F238E27FC236}">
                  <a16:creationId xmlns:a16="http://schemas.microsoft.com/office/drawing/2014/main" id="{7C97D0E9-D30A-8743-9189-2AED65D03002}"/>
                </a:ext>
              </a:extLst>
            </p:cNvPr>
            <p:cNvSpPr/>
            <p:nvPr/>
          </p:nvSpPr>
          <p:spPr>
            <a:xfrm>
              <a:off x="598028" y="4199858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0715EBD-E422-A744-84A4-1236F28F558C}"/>
                </a:ext>
              </a:extLst>
            </p:cNvPr>
            <p:cNvSpPr txBox="1"/>
            <p:nvPr/>
          </p:nvSpPr>
          <p:spPr>
            <a:xfrm>
              <a:off x="1854413" y="4601558"/>
              <a:ext cx="3307595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Abertura da autoavaliação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1" name="Gráfico 30" descr="Lápis">
              <a:extLst>
                <a:ext uri="{FF2B5EF4-FFF2-40B4-BE49-F238E27FC236}">
                  <a16:creationId xmlns:a16="http://schemas.microsoft.com/office/drawing/2014/main" id="{A262336C-164E-554E-BBAA-137213CEC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5321" y="4658879"/>
              <a:ext cx="372619" cy="380095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8DC0565-A607-124B-AA81-29A2979A1F4C}"/>
                </a:ext>
              </a:extLst>
            </p:cNvPr>
            <p:cNvSpPr txBox="1"/>
            <p:nvPr/>
          </p:nvSpPr>
          <p:spPr>
            <a:xfrm>
              <a:off x="625304" y="3989992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12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302EC58-C80E-5A46-9DAB-0BF5011E2759}"/>
                </a:ext>
              </a:extLst>
            </p:cNvPr>
            <p:cNvSpPr txBox="1"/>
            <p:nvPr/>
          </p:nvSpPr>
          <p:spPr>
            <a:xfrm>
              <a:off x="1860628" y="2207581"/>
              <a:ext cx="3763442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Postagem da APS pelo </a:t>
              </a:r>
              <a:r>
                <a:rPr lang="pt-BR" sz="1600" dirty="0">
                  <a:solidFill>
                    <a:prstClr val="black"/>
                  </a:solidFill>
                </a:rPr>
                <a:t>d</a:t>
              </a:r>
              <a:r>
                <a:rPr kumimoji="0" lang="pt-BR" sz="160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iscente</a:t>
              </a:r>
              <a:r>
                <a:rPr kumimoji="0" lang="pt-B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no BB</a:t>
              </a:r>
              <a:endParaRPr kumimoji="0" lang="pt-BR" sz="1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5183F7C-7574-924B-ABF9-C7C31562DDC2}"/>
                </a:ext>
              </a:extLst>
            </p:cNvPr>
            <p:cNvSpPr/>
            <p:nvPr/>
          </p:nvSpPr>
          <p:spPr>
            <a:xfrm>
              <a:off x="689213" y="5621383"/>
              <a:ext cx="7633978" cy="8479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48">
              <a:extLst>
                <a:ext uri="{FF2B5EF4-FFF2-40B4-BE49-F238E27FC236}">
                  <a16:creationId xmlns:a16="http://schemas.microsoft.com/office/drawing/2014/main" id="{660AB7EF-C118-5040-B332-2B46ED164C25}"/>
                </a:ext>
              </a:extLst>
            </p:cNvPr>
            <p:cNvSpPr/>
            <p:nvPr/>
          </p:nvSpPr>
          <p:spPr>
            <a:xfrm>
              <a:off x="598028" y="5400523"/>
              <a:ext cx="7725163" cy="1140737"/>
            </a:xfrm>
            <a:custGeom>
              <a:avLst/>
              <a:gdLst>
                <a:gd name="connsiteX0" fmla="*/ 120724 w 8331744"/>
                <a:gd name="connsiteY0" fmla="*/ 0 h 1140737"/>
                <a:gd name="connsiteX1" fmla="*/ 190379 w 8331744"/>
                <a:gd name="connsiteY1" fmla="*/ 0 h 1140737"/>
                <a:gd name="connsiteX2" fmla="*/ 639767 w 8331744"/>
                <a:gd name="connsiteY2" fmla="*/ 0 h 1140737"/>
                <a:gd name="connsiteX3" fmla="*/ 700132 w 8331744"/>
                <a:gd name="connsiteY3" fmla="*/ 0 h 1140737"/>
                <a:gd name="connsiteX4" fmla="*/ 724277 w 8331744"/>
                <a:gd name="connsiteY4" fmla="*/ 0 h 1140737"/>
                <a:gd name="connsiteX5" fmla="*/ 1176950 w 8331744"/>
                <a:gd name="connsiteY5" fmla="*/ 452673 h 1140737"/>
                <a:gd name="connsiteX6" fmla="*/ 1176950 w 8331744"/>
                <a:gd name="connsiteY6" fmla="*/ 905346 h 1140737"/>
                <a:gd name="connsiteX7" fmla="*/ 1050202 w 8331744"/>
                <a:gd name="connsiteY7" fmla="*/ 905346 h 1140737"/>
                <a:gd name="connsiteX8" fmla="*/ 118800 w 8331744"/>
                <a:gd name="connsiteY8" fmla="*/ 905346 h 1140737"/>
                <a:gd name="connsiteX9" fmla="*/ 118800 w 8331744"/>
                <a:gd name="connsiteY9" fmla="*/ 1023041 h 1140737"/>
                <a:gd name="connsiteX10" fmla="*/ 2058856 w 8331744"/>
                <a:gd name="connsiteY10" fmla="*/ 1023041 h 1140737"/>
                <a:gd name="connsiteX11" fmla="*/ 2058856 w 8331744"/>
                <a:gd name="connsiteY11" fmla="*/ 1023042 h 1140737"/>
                <a:gd name="connsiteX12" fmla="*/ 2306762 w 8331744"/>
                <a:gd name="connsiteY12" fmla="*/ 1023042 h 1140737"/>
                <a:gd name="connsiteX13" fmla="*/ 2306762 w 8331744"/>
                <a:gd name="connsiteY13" fmla="*/ 1023043 h 1140737"/>
                <a:gd name="connsiteX14" fmla="*/ 7225350 w 8331744"/>
                <a:gd name="connsiteY14" fmla="*/ 1023043 h 1140737"/>
                <a:gd name="connsiteX15" fmla="*/ 7225350 w 8331744"/>
                <a:gd name="connsiteY15" fmla="*/ 1021209 h 1140737"/>
                <a:gd name="connsiteX16" fmla="*/ 7634627 w 8331744"/>
                <a:gd name="connsiteY16" fmla="*/ 1021209 h 1140737"/>
                <a:gd name="connsiteX17" fmla="*/ 7634627 w 8331744"/>
                <a:gd name="connsiteY17" fmla="*/ 218501 h 1140737"/>
                <a:gd name="connsiteX18" fmla="*/ 8331744 w 8331744"/>
                <a:gd name="connsiteY18" fmla="*/ 218501 h 1140737"/>
                <a:gd name="connsiteX19" fmla="*/ 8331744 w 8331744"/>
                <a:gd name="connsiteY19" fmla="*/ 1021209 h 1140737"/>
                <a:gd name="connsiteX20" fmla="*/ 8331744 w 8331744"/>
                <a:gd name="connsiteY20" fmla="*/ 1123847 h 1140737"/>
                <a:gd name="connsiteX21" fmla="*/ 8331744 w 8331744"/>
                <a:gd name="connsiteY21" fmla="*/ 1138904 h 1140737"/>
                <a:gd name="connsiteX22" fmla="*/ 7225350 w 8331744"/>
                <a:gd name="connsiteY22" fmla="*/ 1138904 h 1140737"/>
                <a:gd name="connsiteX23" fmla="*/ 7225350 w 8331744"/>
                <a:gd name="connsiteY23" fmla="*/ 1140737 h 1140737"/>
                <a:gd name="connsiteX24" fmla="*/ 2306762 w 8331744"/>
                <a:gd name="connsiteY24" fmla="*/ 1140737 h 1140737"/>
                <a:gd name="connsiteX25" fmla="*/ 2058856 w 8331744"/>
                <a:gd name="connsiteY25" fmla="*/ 1140737 h 1140737"/>
                <a:gd name="connsiteX26" fmla="*/ 2058856 w 8331744"/>
                <a:gd name="connsiteY26" fmla="*/ 1140736 h 1140737"/>
                <a:gd name="connsiteX27" fmla="*/ 118800 w 8331744"/>
                <a:gd name="connsiteY27" fmla="*/ 1140736 h 1140737"/>
                <a:gd name="connsiteX28" fmla="*/ 1 w 8331744"/>
                <a:gd name="connsiteY28" fmla="*/ 1140736 h 1140737"/>
                <a:gd name="connsiteX29" fmla="*/ 0 w 8331744"/>
                <a:gd name="connsiteY29" fmla="*/ 1140736 h 1140737"/>
                <a:gd name="connsiteX30" fmla="*/ 0 w 8331744"/>
                <a:gd name="connsiteY30" fmla="*/ 905346 h 1140737"/>
                <a:gd name="connsiteX31" fmla="*/ 0 w 8331744"/>
                <a:gd name="connsiteY31" fmla="*/ 603605 h 1140737"/>
                <a:gd name="connsiteX32" fmla="*/ 0 w 8331744"/>
                <a:gd name="connsiteY32" fmla="*/ 191309 h 1140737"/>
                <a:gd name="connsiteX33" fmla="*/ 0 w 8331744"/>
                <a:gd name="connsiteY33" fmla="*/ 120724 h 1140737"/>
                <a:gd name="connsiteX34" fmla="*/ 120724 w 8331744"/>
                <a:gd name="connsiteY34" fmla="*/ 0 h 114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331744" h="1140737">
                  <a:moveTo>
                    <a:pt x="120724" y="0"/>
                  </a:moveTo>
                  <a:lnTo>
                    <a:pt x="190379" y="0"/>
                  </a:lnTo>
                  <a:lnTo>
                    <a:pt x="639767" y="0"/>
                  </a:lnTo>
                  <a:lnTo>
                    <a:pt x="700132" y="0"/>
                  </a:lnTo>
                  <a:lnTo>
                    <a:pt x="724277" y="0"/>
                  </a:lnTo>
                  <a:cubicBezTo>
                    <a:pt x="974281" y="0"/>
                    <a:pt x="1176950" y="202669"/>
                    <a:pt x="1176950" y="452673"/>
                  </a:cubicBezTo>
                  <a:lnTo>
                    <a:pt x="1176950" y="905346"/>
                  </a:lnTo>
                  <a:lnTo>
                    <a:pt x="1050202" y="905346"/>
                  </a:lnTo>
                  <a:lnTo>
                    <a:pt x="118800" y="905346"/>
                  </a:lnTo>
                  <a:lnTo>
                    <a:pt x="118800" y="1023041"/>
                  </a:lnTo>
                  <a:lnTo>
                    <a:pt x="2058856" y="1023041"/>
                  </a:lnTo>
                  <a:lnTo>
                    <a:pt x="2058856" y="1023042"/>
                  </a:lnTo>
                  <a:lnTo>
                    <a:pt x="2306762" y="1023042"/>
                  </a:lnTo>
                  <a:lnTo>
                    <a:pt x="2306762" y="1023043"/>
                  </a:lnTo>
                  <a:lnTo>
                    <a:pt x="7225350" y="1023043"/>
                  </a:lnTo>
                  <a:lnTo>
                    <a:pt x="7225350" y="1021209"/>
                  </a:lnTo>
                  <a:lnTo>
                    <a:pt x="7634627" y="1021209"/>
                  </a:lnTo>
                  <a:lnTo>
                    <a:pt x="7634627" y="218501"/>
                  </a:lnTo>
                  <a:lnTo>
                    <a:pt x="8331744" y="218501"/>
                  </a:lnTo>
                  <a:lnTo>
                    <a:pt x="8331744" y="1021209"/>
                  </a:lnTo>
                  <a:lnTo>
                    <a:pt x="8331744" y="1123847"/>
                  </a:lnTo>
                  <a:lnTo>
                    <a:pt x="8331744" y="1138904"/>
                  </a:lnTo>
                  <a:lnTo>
                    <a:pt x="7225350" y="1138904"/>
                  </a:lnTo>
                  <a:lnTo>
                    <a:pt x="7225350" y="1140737"/>
                  </a:lnTo>
                  <a:lnTo>
                    <a:pt x="2306762" y="1140737"/>
                  </a:lnTo>
                  <a:lnTo>
                    <a:pt x="2058856" y="1140737"/>
                  </a:lnTo>
                  <a:lnTo>
                    <a:pt x="2058856" y="1140736"/>
                  </a:lnTo>
                  <a:lnTo>
                    <a:pt x="118800" y="1140736"/>
                  </a:lnTo>
                  <a:lnTo>
                    <a:pt x="1" y="1140736"/>
                  </a:lnTo>
                  <a:lnTo>
                    <a:pt x="0" y="1140736"/>
                  </a:lnTo>
                  <a:lnTo>
                    <a:pt x="0" y="905346"/>
                  </a:lnTo>
                  <a:lnTo>
                    <a:pt x="0" y="603605"/>
                  </a:lnTo>
                  <a:lnTo>
                    <a:pt x="0" y="191309"/>
                  </a:lnTo>
                  <a:lnTo>
                    <a:pt x="0" y="120724"/>
                  </a:lnTo>
                  <a:cubicBezTo>
                    <a:pt x="0" y="54050"/>
                    <a:pt x="54050" y="0"/>
                    <a:pt x="120724" y="0"/>
                  </a:cubicBezTo>
                  <a:close/>
                </a:path>
              </a:pathLst>
            </a:custGeom>
            <a:solidFill>
              <a:srgbClr val="7BC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62B7147-B02B-6545-8607-B2EC76ED304C}"/>
                </a:ext>
              </a:extLst>
            </p:cNvPr>
            <p:cNvSpPr txBox="1"/>
            <p:nvPr/>
          </p:nvSpPr>
          <p:spPr>
            <a:xfrm>
              <a:off x="1830001" y="5786225"/>
              <a:ext cx="3638530" cy="48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>
                  <a:solidFill>
                    <a:prstClr val="black"/>
                  </a:solidFill>
                </a:rPr>
                <a:t>Fechamento</a:t>
              </a:r>
              <a:r>
                <a:rPr kumimoji="0" lang="pt-BR" sz="160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da autoavaliação no BB</a:t>
              </a:r>
              <a:endParaRPr kumimoji="0" lang="pt-BR" sz="160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8" name="Gráfico 37" descr="Lápis">
              <a:extLst>
                <a:ext uri="{FF2B5EF4-FFF2-40B4-BE49-F238E27FC236}">
                  <a16:creationId xmlns:a16="http://schemas.microsoft.com/office/drawing/2014/main" id="{F0E4516F-CFBA-2445-BD49-195ECCBBF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35321" y="5859544"/>
              <a:ext cx="372619" cy="380095"/>
            </a:xfrm>
            <a:prstGeom prst="rect">
              <a:avLst/>
            </a:prstGeom>
          </p:spPr>
        </p:pic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51913E6-BA4E-1D42-9FEF-1FA540806808}"/>
                </a:ext>
              </a:extLst>
            </p:cNvPr>
            <p:cNvSpPr txBox="1"/>
            <p:nvPr/>
          </p:nvSpPr>
          <p:spPr>
            <a:xfrm>
              <a:off x="640964" y="5176734"/>
              <a:ext cx="78418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4400" b="1">
                  <a:solidFill>
                    <a:prstClr val="white"/>
                  </a:solidFill>
                  <a:latin typeface="Tw Cen MT" panose="020B0602020104020603" pitchFamily="34" charset="0"/>
                </a:rPr>
                <a:t>13</a:t>
              </a:r>
              <a:endParaRPr kumimoji="0" lang="pt-BR" sz="4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6953B24-975F-044D-A6FE-97E956024DDE}"/>
                </a:ext>
              </a:extLst>
            </p:cNvPr>
            <p:cNvSpPr txBox="1"/>
            <p:nvPr/>
          </p:nvSpPr>
          <p:spPr>
            <a:xfrm>
              <a:off x="517673" y="3611931"/>
              <a:ext cx="955291" cy="309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SEMANA DE AULA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B69F87AF-9297-A14F-A4B6-2D0AFBFB5A05}"/>
              </a:ext>
            </a:extLst>
          </p:cNvPr>
          <p:cNvSpPr txBox="1"/>
          <p:nvPr/>
        </p:nvSpPr>
        <p:spPr>
          <a:xfrm>
            <a:off x="466139" y="4528338"/>
            <a:ext cx="738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69EE281F-566C-994F-888F-67E3CF7DDE20}"/>
              </a:ext>
            </a:extLst>
          </p:cNvPr>
          <p:cNvSpPr txBox="1"/>
          <p:nvPr/>
        </p:nvSpPr>
        <p:spPr>
          <a:xfrm>
            <a:off x="458808" y="5357131"/>
            <a:ext cx="738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SEMANA DE AULA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06A1236-139E-5749-BFF1-3BCB276559B8}"/>
              </a:ext>
            </a:extLst>
          </p:cNvPr>
          <p:cNvSpPr/>
          <p:nvPr/>
        </p:nvSpPr>
        <p:spPr>
          <a:xfrm>
            <a:off x="458808" y="901805"/>
            <a:ext cx="2398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377">
              <a:defRPr/>
            </a:pPr>
            <a:r>
              <a:rPr lang="pt-BR" sz="2800" b="1" spc="300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  <a:sym typeface="Arial"/>
              </a:rPr>
              <a:t>Cronograma</a:t>
            </a:r>
          </a:p>
        </p:txBody>
      </p:sp>
    </p:spTree>
    <p:extLst>
      <p:ext uri="{BB962C8B-B14F-4D97-AF65-F5344CB8AC3E}">
        <p14:creationId xmlns:p14="http://schemas.microsoft.com/office/powerpoint/2010/main" val="30882980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227118" y="2497553"/>
            <a:ext cx="7983682" cy="3240064"/>
            <a:chOff x="703118" y="2497553"/>
            <a:chExt cx="7983682" cy="324006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18" y="2497553"/>
              <a:ext cx="7737761" cy="2566194"/>
            </a:xfrm>
            <a:prstGeom prst="rect">
              <a:avLst/>
            </a:prstGeom>
          </p:spPr>
        </p:pic>
        <p:sp>
          <p:nvSpPr>
            <p:cNvPr id="26" name="Retângulo 25"/>
            <p:cNvSpPr/>
            <p:nvPr/>
          </p:nvSpPr>
          <p:spPr>
            <a:xfrm>
              <a:off x="3495368" y="4218039"/>
              <a:ext cx="5191432" cy="151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2" name="Retângulo 11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3371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2227118" y="2497553"/>
            <a:ext cx="7983682" cy="3240064"/>
            <a:chOff x="703118" y="2497553"/>
            <a:chExt cx="7983682" cy="3240064"/>
          </a:xfrm>
        </p:grpSpPr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3118" y="2497553"/>
              <a:ext cx="7737761" cy="2566194"/>
            </a:xfrm>
            <a:prstGeom prst="rect">
              <a:avLst/>
            </a:prstGeom>
          </p:spPr>
        </p:pic>
        <p:sp>
          <p:nvSpPr>
            <p:cNvPr id="26" name="Retângulo 25"/>
            <p:cNvSpPr/>
            <p:nvPr/>
          </p:nvSpPr>
          <p:spPr>
            <a:xfrm>
              <a:off x="3495368" y="4742177"/>
              <a:ext cx="5191432" cy="995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2" name="Retângulo 11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8867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19" y="2497553"/>
            <a:ext cx="7737761" cy="2566194"/>
          </a:xfrm>
          <a:prstGeom prst="rect">
            <a:avLst/>
          </a:prstGeom>
        </p:spPr>
      </p:pic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019368" y="5277234"/>
            <a:ext cx="5191432" cy="46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1" name="Retângulo 10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0733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19" y="2497553"/>
            <a:ext cx="7737761" cy="256619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1" name="Retângulo 10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9433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Arcos e ângulos</a:t>
            </a:r>
          </a:p>
        </p:txBody>
      </p:sp>
      <p:sp>
        <p:nvSpPr>
          <p:cNvPr id="3" name="Retângulo 2"/>
          <p:cNvSpPr/>
          <p:nvPr/>
        </p:nvSpPr>
        <p:spPr>
          <a:xfrm>
            <a:off x="2001481" y="1124318"/>
            <a:ext cx="70358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742871"/>
                </a:solidFill>
                <a:latin typeface="Trebuchet MS" panose="020B0603020202020204" pitchFamily="34" charset="0"/>
              </a:rPr>
              <a:t>Comprimento de um arco de circunferência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1775998" y="5824910"/>
            <a:ext cx="7189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742871"/>
              </a:buClr>
              <a:buFont typeface="Arial" panose="020B0604020202020204" pitchFamily="34" charset="0"/>
              <a:buChar char="•"/>
            </a:pPr>
            <a:r>
              <a:rPr lang="pt-BR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ℓ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 </a:t>
            </a:r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estão na mesma unidade de comprimento e a em radianos.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19" y="2497553"/>
            <a:ext cx="7737761" cy="2566194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6452694" y="4742178"/>
            <a:ext cx="2066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⋅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r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6766302" y="5277235"/>
            <a:ext cx="1439056" cy="430887"/>
          </a:xfrm>
          <a:prstGeom prst="rect">
            <a:avLst/>
          </a:prstGeom>
          <a:solidFill>
            <a:srgbClr val="F59F4A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French Script MT" panose="03020402040607040605" pitchFamily="66" charset="0"/>
                <a:cs typeface="Lao UI" panose="020B0502040204020203" pitchFamily="34" charset="0"/>
              </a:rPr>
              <a:t>l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 r</a:t>
            </a:r>
            <a:r>
              <a:rPr lang="pt-B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 </a:t>
            </a:r>
            <a:r>
              <a:rPr lang="pt-B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⋅ </a:t>
            </a:r>
            <a:r>
              <a:rPr lang="el-GR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  <a:sym typeface="Symbol" panose="05050102010706020507" pitchFamily="18" charset="2"/>
              </a:rPr>
              <a:t></a:t>
            </a:r>
            <a:endParaRPr lang="pt-BR" sz="2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776000" y="1733030"/>
            <a:ext cx="8640001" cy="707886"/>
            <a:chOff x="251999" y="1733030"/>
            <a:chExt cx="8640001" cy="707886"/>
          </a:xfrm>
        </p:grpSpPr>
        <p:sp>
          <p:nvSpPr>
            <p:cNvPr id="11" name="Retângulo 10"/>
            <p:cNvSpPr/>
            <p:nvPr/>
          </p:nvSpPr>
          <p:spPr>
            <a:xfrm>
              <a:off x="251999" y="1733030"/>
              <a:ext cx="864000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2400"/>
                </a:lnSpc>
                <a:defRPr/>
              </a:pPr>
              <a:r>
                <a:rPr lang="pt-B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rPr>
                <a:t>Dados a circunferência de centro O e um arco    , conforme a figura a seguir, temos:</a:t>
              </a:r>
            </a:p>
          </p:txBody>
        </p:sp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2630" y="1771704"/>
              <a:ext cx="324000" cy="2809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66747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3"/>
            <a:ext cx="87720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No plano cartesiano ortogonal, a circunferência com centro no ponto (0; 0) e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raio unitário 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é denominada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circunferência trigonométrica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ou 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ciclo trigonométrico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1" y="2288613"/>
            <a:ext cx="4604312" cy="39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890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805979" y="2079089"/>
            <a:ext cx="8712120" cy="4131717"/>
            <a:chOff x="281979" y="2079088"/>
            <a:chExt cx="8712120" cy="41317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9" y="2245994"/>
              <a:ext cx="8640000" cy="3797904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4586990" y="2079088"/>
              <a:ext cx="4407109" cy="413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</p:spTree>
    <p:extLst>
      <p:ext uri="{BB962C8B-B14F-4D97-AF65-F5344CB8AC3E}">
        <p14:creationId xmlns:p14="http://schemas.microsoft.com/office/powerpoint/2010/main" val="2137213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805979" y="2079089"/>
            <a:ext cx="8712120" cy="4131717"/>
            <a:chOff x="281979" y="2079088"/>
            <a:chExt cx="8712120" cy="41317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9" y="2245994"/>
              <a:ext cx="8640000" cy="3797904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4586990" y="2079088"/>
              <a:ext cx="4407109" cy="413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3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0428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805979" y="2079089"/>
            <a:ext cx="8712120" cy="4131717"/>
            <a:chOff x="281979" y="2079088"/>
            <a:chExt cx="8712120" cy="41317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9" y="2245994"/>
              <a:ext cx="8640000" cy="3797904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4586990" y="2079088"/>
              <a:ext cx="4407109" cy="413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1264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805979" y="2079089"/>
            <a:ext cx="8712120" cy="4131717"/>
            <a:chOff x="281979" y="2079088"/>
            <a:chExt cx="8712120" cy="413171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79" y="2245994"/>
              <a:ext cx="8640000" cy="3797904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4586990" y="2079088"/>
              <a:ext cx="4407109" cy="4131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b="1" dirty="0">
                <a:solidFill>
                  <a:srgbClr val="742871"/>
                </a:solidFill>
              </a:rPr>
              <a:t>Ciclo trigonométrico</a:t>
            </a:r>
          </a:p>
        </p:txBody>
      </p:sp>
      <p:sp>
        <p:nvSpPr>
          <p:cNvPr id="4" name="Retângulo 3"/>
          <p:cNvSpPr/>
          <p:nvPr/>
        </p:nvSpPr>
        <p:spPr>
          <a:xfrm>
            <a:off x="1746019" y="1371202"/>
            <a:ext cx="8772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Os eixos coordenados dividem a circunferência em quatro regiões denominadas quadrantes.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&lt;180°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2344554"/>
                <a:ext cx="1619033" cy="276999"/>
              </a:xfrm>
              <a:prstGeom prst="rect">
                <a:avLst/>
              </a:prstGeom>
              <a:blipFill>
                <a:blip r:embed="rId3"/>
                <a:stretch>
                  <a:fillRect l="-2642" r="-2642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&lt;90°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708" y="2353021"/>
                <a:ext cx="1362552" cy="276999"/>
              </a:xfrm>
              <a:prstGeom prst="rect">
                <a:avLst/>
              </a:prstGeom>
              <a:blipFill>
                <a:blip r:embed="rId4"/>
                <a:stretch>
                  <a:fillRect l="-2679" r="-3125" b="-88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solidFill>
                <a:srgbClr val="F59F4A">
                  <a:alpha val="20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180°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pt-BR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pt-BR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&lt;270°</m:t>
                      </m:r>
                    </m:oMath>
                  </m:oMathPara>
                </a14:m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859" y="5756580"/>
                <a:ext cx="1731243" cy="276999"/>
              </a:xfrm>
              <a:prstGeom prst="rect">
                <a:avLst/>
              </a:prstGeom>
              <a:blipFill>
                <a:blip r:embed="rId5"/>
                <a:stretch>
                  <a:fillRect l="-2817" r="-2817" b="-86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177618"/>
      </p:ext>
    </p:extLst>
  </p:cSld>
  <p:clrMapOvr>
    <a:masterClrMapping/>
  </p:clrMapOvr>
</p:sld>
</file>

<file path=ppt/theme/theme1.xml><?xml version="1.0" encoding="utf-8"?>
<a:theme xmlns:a="http://schemas.openxmlformats.org/drawingml/2006/main" name="7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8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2017-UNIFACS [Somente leitura]" id="{8F5F973D-4C81-4B0F-90AF-06F3E81F4364}" vid="{8E56D562-D75F-486D-BB1D-FEBA95397BE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7494EBFBC598A4D918CA9A8E14C2395" ma:contentTypeVersion="9" ma:contentTypeDescription="Crie um novo documento." ma:contentTypeScope="" ma:versionID="8949aebf25c2adb14a9fff393799dc41">
  <xsd:schema xmlns:xsd="http://www.w3.org/2001/XMLSchema" xmlns:xs="http://www.w3.org/2001/XMLSchema" xmlns:p="http://schemas.microsoft.com/office/2006/metadata/properties" xmlns:ns2="c57fd7aa-ecc2-47e3-8d3f-2779eb4c2e93" xmlns:ns3="df548895-0bdc-4301-8b25-24b9d0038bc4" targetNamespace="http://schemas.microsoft.com/office/2006/metadata/properties" ma:root="true" ma:fieldsID="7b1027c30e6d35d9837055386c4f01ba" ns2:_="" ns3:_="">
    <xsd:import namespace="c57fd7aa-ecc2-47e3-8d3f-2779eb4c2e93"/>
    <xsd:import namespace="df548895-0bdc-4301-8b25-24b9d0038b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fd7aa-ecc2-47e3-8d3f-2779eb4c2e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548895-0bdc-4301-8b25-24b9d0038bc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0999-7B2E-4370-8CB2-33A56775F6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4A3B07-F88F-4AE3-A4DE-CA18E9F85727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df548895-0bdc-4301-8b25-24b9d0038bc4"/>
    <ds:schemaRef ds:uri="c57fd7aa-ecc2-47e3-8d3f-2779eb4c2e9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89F7D1D-91E2-45C4-9DC5-6A4846C972E8}">
  <ds:schemaRefs>
    <ds:schemaRef ds:uri="c57fd7aa-ecc2-47e3-8d3f-2779eb4c2e93"/>
    <ds:schemaRef ds:uri="df548895-0bdc-4301-8b25-24b9d0038b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5135</Words>
  <Application>Microsoft Office PowerPoint</Application>
  <PresentationFormat>Widescreen</PresentationFormat>
  <Paragraphs>714</Paragraphs>
  <Slides>152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152</vt:i4>
      </vt:variant>
    </vt:vector>
  </HeadingPairs>
  <TitlesOfParts>
    <vt:vector size="165" baseType="lpstr">
      <vt:lpstr>Arial</vt:lpstr>
      <vt:lpstr>Arial Narrow</vt:lpstr>
      <vt:lpstr>Calibri</vt:lpstr>
      <vt:lpstr>Calibri (Corpo)</vt:lpstr>
      <vt:lpstr>Calibri Light</vt:lpstr>
      <vt:lpstr>Cambria Math</vt:lpstr>
      <vt:lpstr>French Script MT</vt:lpstr>
      <vt:lpstr>Trebuchet MS</vt:lpstr>
      <vt:lpstr>Tw Cen MT</vt:lpstr>
      <vt:lpstr>Wingdings</vt:lpstr>
      <vt:lpstr>7_Tema do Office</vt:lpstr>
      <vt:lpstr>Personalizar design</vt:lpstr>
      <vt:lpstr>8_Tema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CONTRATO DIDÁTICO PARA DISCIPLINA</vt:lpstr>
      <vt:lpstr>CONTRATO DIDÁTICO PARA DISCIPLINA</vt:lpstr>
      <vt:lpstr>CONTRATO DIDÁTICO PARA DISCIPLINA</vt:lpstr>
      <vt:lpstr>CONTRATO DIDÁTICO PARA DISCIPLINA</vt:lpstr>
      <vt:lpstr>CONTRATO DIDÁTICO PARA DISCIPLINA</vt:lpstr>
      <vt:lpstr>CONTRATO DIDÁTICO PARA DISCIPLINA</vt:lpstr>
      <vt:lpstr>CONTRATO DIDÁTICO PARA DISCIPLINA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Samia Paula S. Oliveira</dc:creator>
  <cp:lastModifiedBy>Gênesis Araújo</cp:lastModifiedBy>
  <cp:revision>49</cp:revision>
  <dcterms:created xsi:type="dcterms:W3CDTF">2020-05-29T14:59:24Z</dcterms:created>
  <dcterms:modified xsi:type="dcterms:W3CDTF">2021-02-26T15:01:16Z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0x010100B7494EBFBC598A4D918CA9A8E14C2395</vt:lpwstr>
  </property>
</Properties>
</file>